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88" r:id="rId2"/>
    <p:sldId id="287" r:id="rId3"/>
    <p:sldId id="262" r:id="rId4"/>
    <p:sldId id="257" r:id="rId5"/>
    <p:sldId id="258" r:id="rId6"/>
    <p:sldId id="259" r:id="rId7"/>
    <p:sldId id="260" r:id="rId8"/>
    <p:sldId id="261" r:id="rId9"/>
    <p:sldId id="263" r:id="rId10"/>
    <p:sldId id="284" r:id="rId11"/>
    <p:sldId id="283" r:id="rId12"/>
    <p:sldId id="285" r:id="rId13"/>
    <p:sldId id="264" r:id="rId14"/>
    <p:sldId id="265" r:id="rId15"/>
    <p:sldId id="266" r:id="rId16"/>
    <p:sldId id="267" r:id="rId17"/>
    <p:sldId id="286" r:id="rId18"/>
    <p:sldId id="273" r:id="rId19"/>
    <p:sldId id="277" r:id="rId20"/>
    <p:sldId id="276" r:id="rId21"/>
    <p:sldId id="269" r:id="rId22"/>
    <p:sldId id="278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4193-9107-4FB0-97C6-B93ADB2FD308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488B-267B-4EA9-AD9F-1B99CFD12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448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4193-9107-4FB0-97C6-B93ADB2FD308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488B-267B-4EA9-AD9F-1B99CFD12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97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4193-9107-4FB0-97C6-B93ADB2FD308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488B-267B-4EA9-AD9F-1B99CFD12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171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4193-9107-4FB0-97C6-B93ADB2FD308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488B-267B-4EA9-AD9F-1B99CFD12EE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0462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4193-9107-4FB0-97C6-B93ADB2FD308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488B-267B-4EA9-AD9F-1B99CFD12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417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4193-9107-4FB0-97C6-B93ADB2FD308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488B-267B-4EA9-AD9F-1B99CFD12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97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4193-9107-4FB0-97C6-B93ADB2FD308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488B-267B-4EA9-AD9F-1B99CFD12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358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4193-9107-4FB0-97C6-B93ADB2FD308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488B-267B-4EA9-AD9F-1B99CFD12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067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4193-9107-4FB0-97C6-B93ADB2FD308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488B-267B-4EA9-AD9F-1B99CFD12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40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4193-9107-4FB0-97C6-B93ADB2FD308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488B-267B-4EA9-AD9F-1B99CFD12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1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4193-9107-4FB0-97C6-B93ADB2FD308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488B-267B-4EA9-AD9F-1B99CFD12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45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4193-9107-4FB0-97C6-B93ADB2FD308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488B-267B-4EA9-AD9F-1B99CFD12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14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4193-9107-4FB0-97C6-B93ADB2FD308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488B-267B-4EA9-AD9F-1B99CFD12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48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4193-9107-4FB0-97C6-B93ADB2FD308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488B-267B-4EA9-AD9F-1B99CFD12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53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4193-9107-4FB0-97C6-B93ADB2FD308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488B-267B-4EA9-AD9F-1B99CFD12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74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4193-9107-4FB0-97C6-B93ADB2FD308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488B-267B-4EA9-AD9F-1B99CFD12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89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4193-9107-4FB0-97C6-B93ADB2FD308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488B-267B-4EA9-AD9F-1B99CFD12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6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D5E4193-9107-4FB0-97C6-B93ADB2FD308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758488B-267B-4EA9-AD9F-1B99CFD12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50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2925" y="1402940"/>
            <a:ext cx="74398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Литературное чтение</a:t>
            </a:r>
          </a:p>
          <a:p>
            <a:pPr algn="ctr"/>
            <a:r>
              <a:rPr lang="ru-RU" sz="5400" b="1" i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класс</a:t>
            </a:r>
            <a:endParaRPr lang="ru-RU" sz="5400" b="1" i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3848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596422"/>
              </p:ext>
            </p:extLst>
          </p:nvPr>
        </p:nvGraphicFramePr>
        <p:xfrm>
          <a:off x="1366093" y="1198352"/>
          <a:ext cx="6488932" cy="5310128"/>
        </p:xfrm>
        <a:graphic>
          <a:graphicData uri="http://schemas.openxmlformats.org/drawingml/2006/table">
            <a:tbl>
              <a:tblPr/>
              <a:tblGrid>
                <a:gridCol w="497163"/>
                <a:gridCol w="529445"/>
                <a:gridCol w="531597"/>
                <a:gridCol w="563881"/>
                <a:gridCol w="671491"/>
                <a:gridCol w="596165"/>
                <a:gridCol w="563881"/>
                <a:gridCol w="529445"/>
                <a:gridCol w="473487"/>
                <a:gridCol w="529445"/>
                <a:gridCol w="473487"/>
                <a:gridCol w="529445"/>
              </a:tblGrid>
              <a:tr h="418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1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1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1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1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1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1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 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</a:tr>
              <a:tr h="5591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1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63338" y="367355"/>
            <a:ext cx="71681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Угадай название рассказа</a:t>
            </a:r>
            <a:endParaRPr lang="ru-RU" sz="4800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760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41304" y="312270"/>
            <a:ext cx="71681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Угадай название рассказа</a:t>
            </a:r>
            <a:endParaRPr lang="ru-RU" sz="4800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4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615622"/>
              </p:ext>
            </p:extLst>
          </p:nvPr>
        </p:nvGraphicFramePr>
        <p:xfrm>
          <a:off x="1355074" y="1143265"/>
          <a:ext cx="6665206" cy="5114318"/>
        </p:xfrm>
        <a:graphic>
          <a:graphicData uri="http://schemas.openxmlformats.org/drawingml/2006/table">
            <a:tbl>
              <a:tblPr/>
              <a:tblGrid>
                <a:gridCol w="510669"/>
                <a:gridCol w="543828"/>
                <a:gridCol w="546037"/>
                <a:gridCol w="579198"/>
                <a:gridCol w="689733"/>
                <a:gridCol w="612359"/>
                <a:gridCol w="579198"/>
                <a:gridCol w="543828"/>
                <a:gridCol w="486350"/>
                <a:gridCol w="543828"/>
                <a:gridCol w="486350"/>
                <a:gridCol w="543828"/>
              </a:tblGrid>
              <a:tr h="4028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5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 1</a:t>
                      </a: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 в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о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л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к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5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2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м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   ы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ш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ь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5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3 </a:t>
                      </a: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л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 и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   с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а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5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4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с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 т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 р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 е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   к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о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з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а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5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5 </a:t>
                      </a: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к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   о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м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а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р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5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6 </a:t>
                      </a: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ч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е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р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е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п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а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х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а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</a:tr>
              <a:tr h="5385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7 </a:t>
                      </a: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б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 е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 л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   к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а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5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8 </a:t>
                      </a: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з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</a:rPr>
                        <a:t>   а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я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</a:rPr>
                        <a:t> ц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8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52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71180" y="610729"/>
            <a:ext cx="8229600" cy="5668962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 </a:t>
            </a:r>
            <a:r>
              <a:rPr lang="ru-RU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Выскочка</a:t>
            </a:r>
            <a:r>
              <a:rPr lang="ru-RU" sz="2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это тот, кто постоянно выкрикивает ответы на вопросы, не дожидаясь своей очереди, привлекает     к себе внимание.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Выскочка</a:t>
            </a: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это человек, который выдвинулся (отличился, стал заметным, известным) слишком быстро или занял видное  общественное положение не по заслугам.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(Из «Толкового словаря» Ожегова).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35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smtClean="0"/>
              <a:t>Михаил Михайлович Пришвин (1873-1954)</a:t>
            </a:r>
            <a:endParaRPr lang="ru-RU" b="1" dirty="0"/>
          </a:p>
        </p:txBody>
      </p:sp>
      <p:pic>
        <p:nvPicPr>
          <p:cNvPr id="4" name="Picture 8" descr="pp_0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4321516" cy="480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88036" y="2255959"/>
            <a:ext cx="41559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«Рыбе – вода, птице – воздух, зверям – лес, степи, горы. А человеку нужна Родина. И охранять природу – значит охранять Родину». </a:t>
            </a:r>
            <a:endParaRPr lang="ru-RU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(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М. Пришвин)</a:t>
            </a:r>
          </a:p>
        </p:txBody>
      </p:sp>
    </p:spTree>
    <p:extLst>
      <p:ext uri="{BB962C8B-B14F-4D97-AF65-F5344CB8AC3E}">
        <p14:creationId xmlns:p14="http://schemas.microsoft.com/office/powerpoint/2010/main" val="5508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93214"/>
            <a:ext cx="8747393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М.М. Пришвин родился 4 февраля в имении </a:t>
            </a:r>
            <a:r>
              <a:rPr lang="ru-RU" alt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Хрущёво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Орловской губернии в семье купца. Учился в гимназии, в реальном училище, в политехникуме. Окончил университет в Германии и, получив специальность агронома, вернулся в Россию. Работал агрономом, а в годы Первой мировой войны фронтовым корреспондентом, учителем в сельской школе, библиотекарем и даже директором школы. Много путешествовал с экспедициями учёных – языковедов, изучая фольклор народов Севера.</a:t>
            </a: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 писательскому творчеству пришел уже в зрелом возрасте.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Первый рассказ М. М. Пришвина «Сашок» появился в 1906 г. 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7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ic.ozone.ru/multimedia/books_covers/10036594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917" y="333088"/>
            <a:ext cx="4048125" cy="62579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36404" y="1740060"/>
            <a:ext cx="4098275" cy="1479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800" dirty="0">
                <a:latin typeface="Arial Black" panose="020B0A04020102020204" pitchFamily="34" charset="0"/>
                <a:cs typeface="Arial" panose="020B0604020202020204" pitchFamily="34" charset="0"/>
              </a:rPr>
              <a:t>Через год вышла в свет книга «В краю </a:t>
            </a:r>
            <a:r>
              <a:rPr lang="ru-RU" sz="2800" dirty="0" err="1">
                <a:latin typeface="Arial Black" panose="020B0A04020102020204" pitchFamily="34" charset="0"/>
                <a:cs typeface="Arial" panose="020B0604020202020204" pitchFamily="34" charset="0"/>
              </a:rPr>
              <a:t>непуганных</a:t>
            </a:r>
            <a:r>
              <a:rPr lang="ru-RU" sz="2800" dirty="0">
                <a:latin typeface="Arial Black" panose="020B0A04020102020204" pitchFamily="34" charset="0"/>
                <a:cs typeface="Arial" panose="020B0604020202020204" pitchFamily="34" charset="0"/>
              </a:rPr>
              <a:t> птиц»</a:t>
            </a:r>
            <a:endParaRPr lang="ru-RU" altLang="ru-RU" sz="2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1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1180" y="288660"/>
            <a:ext cx="8284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Широкую известность получили детские рассказы и повести, изданные в сборниках «Зверь бурундук», «</a:t>
            </a:r>
            <a:r>
              <a:rPr lang="ru-RU" sz="2400" dirty="0" err="1">
                <a:latin typeface="Arial Black" panose="020B0A04020102020204" pitchFamily="34" charset="0"/>
                <a:cs typeface="Arial" panose="020B0604020202020204" pitchFamily="34" charset="0"/>
              </a:rPr>
              <a:t>Лисичкин</a:t>
            </a:r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 хлеб» (1939 г.), «Кладовая солнца» (1945 г.).</a:t>
            </a:r>
          </a:p>
        </p:txBody>
      </p:sp>
      <p:pic>
        <p:nvPicPr>
          <p:cNvPr id="3" name="Picture 2" descr="http://www.ukazka.ru/img/g/uk1365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401" y="2065311"/>
            <a:ext cx="2714644" cy="4186669"/>
          </a:xfrm>
          <a:prstGeom prst="rect">
            <a:avLst/>
          </a:prstGeom>
          <a:noFill/>
        </p:spPr>
      </p:pic>
      <p:pic>
        <p:nvPicPr>
          <p:cNvPr id="4" name="Picture 4" descr="http://static.ozone.ru/multimedia/books_covers/10075480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428868"/>
            <a:ext cx="3000396" cy="4115365"/>
          </a:xfrm>
          <a:prstGeom prst="rect">
            <a:avLst/>
          </a:prstGeom>
          <a:noFill/>
        </p:spPr>
      </p:pic>
      <p:pic>
        <p:nvPicPr>
          <p:cNvPr id="5" name="Picture 6" descr="http://android-ebook.ru/uploads/posts/2013-12/1386824428_mihail-prishvin-kladovaya-solnca.-rasskazy-o-priro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0831" y="2065311"/>
            <a:ext cx="2571768" cy="4076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577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84438" y="333375"/>
            <a:ext cx="4143375" cy="10382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Произведения М.М. Пришвина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Constantia" pitchFamily="18" charset="0"/>
            </a:endParaRPr>
          </a:p>
        </p:txBody>
      </p:sp>
      <p:cxnSp>
        <p:nvCxnSpPr>
          <p:cNvPr id="12" name="Прямая со стрелкой 11"/>
          <p:cNvCxnSpPr>
            <a:cxnSpLocks noChangeShapeType="1"/>
          </p:cNvCxnSpPr>
          <p:nvPr/>
        </p:nvCxnSpPr>
        <p:spPr bwMode="auto">
          <a:xfrm>
            <a:off x="4038600" y="1447800"/>
            <a:ext cx="161925" cy="457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Прямая со стрелкой 14"/>
          <p:cNvCxnSpPr>
            <a:endCxn id="6" idx="0"/>
          </p:cNvCxnSpPr>
          <p:nvPr/>
        </p:nvCxnSpPr>
        <p:spPr>
          <a:xfrm>
            <a:off x="5943600" y="1447800"/>
            <a:ext cx="6858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609600" y="1981200"/>
            <a:ext cx="2209800" cy="5508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О природе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00800" y="1981200"/>
            <a:ext cx="2028825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О людях, о детях</a:t>
            </a:r>
          </a:p>
        </p:txBody>
      </p:sp>
      <p:cxnSp>
        <p:nvCxnSpPr>
          <p:cNvPr id="14" name="Прямая со стрелкой 13"/>
          <p:cNvCxnSpPr>
            <a:cxnSpLocks noChangeShapeType="1"/>
          </p:cNvCxnSpPr>
          <p:nvPr/>
        </p:nvCxnSpPr>
        <p:spPr bwMode="auto">
          <a:xfrm flipH="1">
            <a:off x="2438400" y="1524000"/>
            <a:ext cx="1219200" cy="15240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Прямая со стрелкой 13"/>
          <p:cNvCxnSpPr>
            <a:cxnSpLocks noChangeShapeType="1"/>
          </p:cNvCxnSpPr>
          <p:nvPr/>
        </p:nvCxnSpPr>
        <p:spPr bwMode="auto">
          <a:xfrm>
            <a:off x="4457700" y="2514600"/>
            <a:ext cx="190500" cy="5334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Скругленный прямоугольник 6"/>
          <p:cNvSpPr/>
          <p:nvPr/>
        </p:nvSpPr>
        <p:spPr>
          <a:xfrm>
            <a:off x="3276600" y="5943600"/>
            <a:ext cx="2714625" cy="552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вызывают чувства </a:t>
            </a:r>
          </a:p>
        </p:txBody>
      </p:sp>
      <p:sp>
        <p:nvSpPr>
          <p:cNvPr id="3" name="Скругленный прямоугольник 4"/>
          <p:cNvSpPr/>
          <p:nvPr/>
        </p:nvSpPr>
        <p:spPr>
          <a:xfrm>
            <a:off x="685800" y="3124200"/>
            <a:ext cx="22098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рассказы</a:t>
            </a:r>
          </a:p>
        </p:txBody>
      </p:sp>
      <p:sp>
        <p:nvSpPr>
          <p:cNvPr id="8" name="Скругленный прямоугольник 4"/>
          <p:cNvSpPr/>
          <p:nvPr/>
        </p:nvSpPr>
        <p:spPr>
          <a:xfrm>
            <a:off x="3429000" y="3124200"/>
            <a:ext cx="2257425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сказки</a:t>
            </a:r>
          </a:p>
        </p:txBody>
      </p:sp>
      <p:sp>
        <p:nvSpPr>
          <p:cNvPr id="9" name="Скругленный прямоугольник 4"/>
          <p:cNvSpPr/>
          <p:nvPr/>
        </p:nvSpPr>
        <p:spPr>
          <a:xfrm>
            <a:off x="6324600" y="3124200"/>
            <a:ext cx="21336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очерки</a:t>
            </a:r>
          </a:p>
        </p:txBody>
      </p:sp>
      <p:cxnSp>
        <p:nvCxnSpPr>
          <p:cNvPr id="10" name="Прямая со стрелкой 13"/>
          <p:cNvCxnSpPr>
            <a:cxnSpLocks noChangeShapeType="1"/>
          </p:cNvCxnSpPr>
          <p:nvPr/>
        </p:nvCxnSpPr>
        <p:spPr bwMode="auto">
          <a:xfrm>
            <a:off x="5562600" y="1600200"/>
            <a:ext cx="1066800" cy="14478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Скругленный прямоугольник 4"/>
          <p:cNvSpPr/>
          <p:nvPr/>
        </p:nvSpPr>
        <p:spPr>
          <a:xfrm>
            <a:off x="3429000" y="1981200"/>
            <a:ext cx="2209800" cy="5508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О Родине</a:t>
            </a:r>
          </a:p>
        </p:txBody>
      </p:sp>
      <p:cxnSp>
        <p:nvCxnSpPr>
          <p:cNvPr id="13" name="Прямая со стрелкой 11"/>
          <p:cNvCxnSpPr>
            <a:cxnSpLocks noChangeShapeType="1"/>
          </p:cNvCxnSpPr>
          <p:nvPr/>
        </p:nvCxnSpPr>
        <p:spPr bwMode="auto">
          <a:xfrm flipH="1">
            <a:off x="2286000" y="1447800"/>
            <a:ext cx="838200" cy="457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Прямая со стрелкой 13"/>
          <p:cNvCxnSpPr>
            <a:cxnSpLocks noChangeShapeType="1"/>
          </p:cNvCxnSpPr>
          <p:nvPr/>
        </p:nvCxnSpPr>
        <p:spPr bwMode="auto">
          <a:xfrm>
            <a:off x="2819400" y="3733800"/>
            <a:ext cx="304800" cy="3048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Прямая со стрелкой 13"/>
          <p:cNvCxnSpPr>
            <a:cxnSpLocks noChangeShapeType="1"/>
          </p:cNvCxnSpPr>
          <p:nvPr/>
        </p:nvCxnSpPr>
        <p:spPr bwMode="auto">
          <a:xfrm flipH="1">
            <a:off x="6096000" y="3657600"/>
            <a:ext cx="381000" cy="3048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Прямая со стрелкой 13"/>
          <p:cNvCxnSpPr>
            <a:cxnSpLocks noChangeShapeType="1"/>
          </p:cNvCxnSpPr>
          <p:nvPr/>
        </p:nvCxnSpPr>
        <p:spPr bwMode="auto">
          <a:xfrm>
            <a:off x="4800600" y="3657600"/>
            <a:ext cx="38100" cy="3810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Скругленный прямоугольник 6"/>
          <p:cNvSpPr/>
          <p:nvPr/>
        </p:nvSpPr>
        <p:spPr>
          <a:xfrm>
            <a:off x="1219200" y="4800600"/>
            <a:ext cx="2714625" cy="552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художественные</a:t>
            </a:r>
          </a:p>
        </p:txBody>
      </p:sp>
      <p:sp>
        <p:nvSpPr>
          <p:cNvPr id="20" name="Скругленный прямоугольник 6"/>
          <p:cNvSpPr/>
          <p:nvPr/>
        </p:nvSpPr>
        <p:spPr>
          <a:xfrm>
            <a:off x="3310454" y="4053060"/>
            <a:ext cx="2514600" cy="552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err="1">
                <a:solidFill>
                  <a:schemeClr val="tx1"/>
                </a:solidFill>
              </a:rPr>
              <a:t>разножанровый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" name="Скругленный прямоугольник 6"/>
          <p:cNvSpPr/>
          <p:nvPr/>
        </p:nvSpPr>
        <p:spPr>
          <a:xfrm>
            <a:off x="5410200" y="4800600"/>
            <a:ext cx="2714625" cy="552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документальные</a:t>
            </a:r>
          </a:p>
        </p:txBody>
      </p:sp>
      <p:cxnSp>
        <p:nvCxnSpPr>
          <p:cNvPr id="22" name="Прямая со стрелкой 13"/>
          <p:cNvCxnSpPr>
            <a:cxnSpLocks noChangeShapeType="1"/>
          </p:cNvCxnSpPr>
          <p:nvPr/>
        </p:nvCxnSpPr>
        <p:spPr bwMode="auto">
          <a:xfrm flipH="1">
            <a:off x="5562600" y="5486400"/>
            <a:ext cx="228600" cy="3810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Прямая со стрелкой 13"/>
          <p:cNvCxnSpPr>
            <a:cxnSpLocks noChangeShapeType="1"/>
          </p:cNvCxnSpPr>
          <p:nvPr/>
        </p:nvCxnSpPr>
        <p:spPr bwMode="auto">
          <a:xfrm>
            <a:off x="3124200" y="5486400"/>
            <a:ext cx="304800" cy="3048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Прямая со стрелкой 13"/>
          <p:cNvCxnSpPr>
            <a:cxnSpLocks noChangeShapeType="1"/>
          </p:cNvCxnSpPr>
          <p:nvPr/>
        </p:nvCxnSpPr>
        <p:spPr bwMode="auto">
          <a:xfrm flipH="1">
            <a:off x="6934200" y="3810000"/>
            <a:ext cx="381000" cy="838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Прямая со стрелкой 13"/>
          <p:cNvCxnSpPr>
            <a:cxnSpLocks noChangeShapeType="1"/>
          </p:cNvCxnSpPr>
          <p:nvPr/>
        </p:nvCxnSpPr>
        <p:spPr bwMode="auto">
          <a:xfrm>
            <a:off x="2286000" y="3962400"/>
            <a:ext cx="457200" cy="6096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2294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" grpId="0" animBg="1"/>
      <p:bldP spid="8" grpId="0" animBg="1"/>
      <p:bldP spid="9" grpId="0" animBg="1"/>
      <p:bldP spid="11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859" y="443269"/>
            <a:ext cx="8416887" cy="6148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сородичи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родственники.</a:t>
            </a:r>
          </a:p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выводок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птенцы или детеныши млекопитающих, еще живущие с матерью;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срам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стыд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позор; </a:t>
            </a:r>
          </a:p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бдительность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внимательность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настороженность, наблюдательность, зоркость, чуткость;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поскакала </a:t>
            </a:r>
            <a:r>
              <a:rPr lang="ru-RU" sz="2800" b="1" dirty="0" err="1">
                <a:solidFill>
                  <a:srgbClr val="FF0000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дуром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– двигалась странно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с заскоком и пыльцой в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голове </a:t>
            </a:r>
            <a:r>
              <a:rPr lang="ru-RU" sz="2800" dirty="0" smtClean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-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крайность, странность в поведении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На свой страх и риск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- действовать полностью на свою ответственность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улучила момент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– нашла подходящее время</a:t>
            </a:r>
            <a:endParaRPr lang="ru-RU" sz="2800" dirty="0">
              <a:effectLst/>
              <a:latin typeface="Arial" panose="020B0604020202020204" pitchFamily="34" charset="0"/>
              <a:ea typeface="PMingLiU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6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829384" y="741899"/>
            <a:ext cx="8713787" cy="56197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altLang="ru-RU" sz="40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«Поспешишь – людей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ru-RU" altLang="ru-RU" sz="40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насмешишь</a:t>
            </a:r>
            <a:r>
              <a:rPr lang="ru-RU" altLang="ru-RU" sz="4000" b="1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</a:t>
            </a:r>
            <a:endParaRPr lang="ru-RU" altLang="ru-RU" sz="4000" b="1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ru-RU" altLang="ru-RU" sz="40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«Где смелость, там и победа</a:t>
            </a:r>
            <a:r>
              <a:rPr lang="ru-RU" altLang="ru-RU" sz="4000" b="1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</a:t>
            </a:r>
            <a:endParaRPr lang="ru-RU" altLang="ru-RU" sz="4000" b="1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ru-RU" altLang="ru-RU" sz="40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«Терпение и труд, всё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ru-RU" altLang="ru-RU" sz="40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перетрут</a:t>
            </a:r>
            <a:r>
              <a:rPr lang="ru-RU" altLang="ru-RU" sz="4000" b="1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</a:t>
            </a:r>
          </a:p>
          <a:p>
            <a:pPr>
              <a:lnSpc>
                <a:spcPct val="110000"/>
              </a:lnSpc>
            </a:pPr>
            <a:r>
              <a:rPr lang="ru-RU" altLang="ru-RU" sz="40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«Один якал, якал, да и заплакал»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endParaRPr lang="ru-RU" altLang="ru-RU" sz="4000" b="1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587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1351" y="2190052"/>
            <a:ext cx="8560106" cy="641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Михаил Михайлович </a:t>
            </a:r>
            <a:r>
              <a:rPr lang="ru-RU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Пришвин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22183" y="3190586"/>
            <a:ext cx="5173789" cy="1099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b="1" dirty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6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«Выскочка»</a:t>
            </a:r>
            <a:endParaRPr lang="ru-RU" sz="6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4232" y="1364439"/>
            <a:ext cx="4280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Тема урока:</a:t>
            </a:r>
            <a:endParaRPr lang="ru-RU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11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808" y="1020493"/>
            <a:ext cx="833976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ru-RU" sz="44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План:</a:t>
            </a:r>
            <a:endParaRPr lang="ru-RU" sz="4400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ru-RU" sz="44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Вьюшка получила подарок.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ru-RU" sz="44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Украденная косточка.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ru-RU" sz="44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Выскочка.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ru-RU" sz="44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Выскочка осталась без </a:t>
            </a:r>
            <a:r>
              <a:rPr lang="ru-RU" sz="44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</a:t>
            </a:r>
            <a:r>
              <a:rPr lang="ru-RU" sz="44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хвоста</a:t>
            </a:r>
            <a:r>
              <a:rPr lang="ru-RU" sz="44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.</a:t>
            </a:r>
          </a:p>
          <a:p>
            <a:pPr>
              <a:defRPr/>
            </a:pPr>
            <a:endParaRPr lang="ru-RU" sz="4400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41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059" y="359800"/>
            <a:ext cx="3528392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1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9283" y="359800"/>
            <a:ext cx="2667000" cy="360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8048" y="4142376"/>
            <a:ext cx="8229600" cy="219310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ru-RU" dirty="0" smtClean="0"/>
              <a:t>	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«Я, друзья мои, говорю о природе, сам же, о человеке только и думаю»</a:t>
            </a:r>
          </a:p>
          <a:p>
            <a:pPr algn="r"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М.Пришвин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730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Соединительная линия уступом 2"/>
          <p:cNvCxnSpPr/>
          <p:nvPr/>
        </p:nvCxnSpPr>
        <p:spPr>
          <a:xfrm flipV="1">
            <a:off x="1531345" y="3705342"/>
            <a:ext cx="4021157" cy="1983035"/>
          </a:xfrm>
          <a:prstGeom prst="bentConnector3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Соединительная линия уступом 5"/>
          <p:cNvCxnSpPr/>
          <p:nvPr/>
        </p:nvCxnSpPr>
        <p:spPr>
          <a:xfrm flipV="1">
            <a:off x="3558447" y="1799423"/>
            <a:ext cx="4450815" cy="1894902"/>
          </a:xfrm>
          <a:prstGeom prst="bentConnector3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Улыбающееся лицо 16"/>
          <p:cNvSpPr/>
          <p:nvPr/>
        </p:nvSpPr>
        <p:spPr>
          <a:xfrm>
            <a:off x="1608463" y="4081493"/>
            <a:ext cx="1619479" cy="1542362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8" name="Улыбающееся лицо 17"/>
          <p:cNvSpPr/>
          <p:nvPr/>
        </p:nvSpPr>
        <p:spPr>
          <a:xfrm>
            <a:off x="6101508" y="158962"/>
            <a:ext cx="1566232" cy="1590101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лыбающееся лицо 18"/>
          <p:cNvSpPr/>
          <p:nvPr/>
        </p:nvSpPr>
        <p:spPr>
          <a:xfrm>
            <a:off x="3821017" y="2085863"/>
            <a:ext cx="1626823" cy="1564396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3" descr="876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8694" y="4303502"/>
            <a:ext cx="2443162" cy="175577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448718" y="5724047"/>
            <a:ext cx="269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Ничего не понял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753285" y="3744685"/>
            <a:ext cx="207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Трудностей не испытываю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958392" y="1850829"/>
            <a:ext cx="2293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Все понял, хочу знать ещё больше!</a:t>
            </a:r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3075" y="557648"/>
            <a:ext cx="5682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«Лесенка знаний»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911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62" y="190185"/>
            <a:ext cx="7773338" cy="1596177"/>
          </a:xfrm>
        </p:spPr>
        <p:txBody>
          <a:bodyPr/>
          <a:lstStyle/>
          <a:p>
            <a:r>
              <a:rPr lang="ru-RU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</a:rPr>
              <a:t>Домашнее задание:</a:t>
            </a:r>
            <a:endParaRPr lang="ru-RU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82919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народе есть крылатое выражение:                                                          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«Собака в доме – это радость».                                                               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Составьте небольшой рассказ на эту тему и запишите в тетрадь.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0" descr="COBJ0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44879" y="4307596"/>
            <a:ext cx="1872475" cy="191884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679" y="3823907"/>
            <a:ext cx="1739088" cy="2605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230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" y="0"/>
            <a:ext cx="9140734" cy="6858000"/>
          </a:xfrm>
          <a:prstGeom prst="rect">
            <a:avLst/>
          </a:prstGeom>
        </p:spPr>
      </p:pic>
      <p:pic>
        <p:nvPicPr>
          <p:cNvPr id="4" name="009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51923" y="55038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3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" r="7540" b="7621"/>
          <a:stretch/>
        </p:blipFill>
        <p:spPr>
          <a:xfrm>
            <a:off x="187632" y="213096"/>
            <a:ext cx="8713997" cy="633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350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r="3849" b="11329"/>
          <a:stretch/>
        </p:blipFill>
        <p:spPr>
          <a:xfrm>
            <a:off x="264403" y="506777"/>
            <a:ext cx="8655722" cy="5816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90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8169" b="14909"/>
          <a:stretch/>
        </p:blipFill>
        <p:spPr>
          <a:xfrm>
            <a:off x="195589" y="226497"/>
            <a:ext cx="8813241" cy="608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338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" r="4004" b="5803"/>
          <a:stretch/>
        </p:blipFill>
        <p:spPr>
          <a:xfrm>
            <a:off x="286300" y="198729"/>
            <a:ext cx="8539177" cy="64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474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9" r="5159" b="10500"/>
          <a:stretch/>
        </p:blipFill>
        <p:spPr>
          <a:xfrm>
            <a:off x="236628" y="270100"/>
            <a:ext cx="8728649" cy="6273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kriki-stai-sor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20569" y="56470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8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04" y="1810564"/>
            <a:ext cx="899951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Три сороки - тараторки </a:t>
            </a:r>
          </a:p>
          <a:p>
            <a:pPr algn="ctr"/>
            <a:r>
              <a:rPr lang="ru-RU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тараторили на горке</a:t>
            </a:r>
            <a:endParaRPr lang="ru-RU" sz="6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34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366</TotalTime>
  <Words>397</Words>
  <Application>Microsoft Office PowerPoint</Application>
  <PresentationFormat>Экран (4:3)</PresentationFormat>
  <Paragraphs>142</Paragraphs>
  <Slides>23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ASUS-PC</dc:creator>
  <cp:lastModifiedBy>User</cp:lastModifiedBy>
  <cp:revision>32</cp:revision>
  <dcterms:created xsi:type="dcterms:W3CDTF">2019-03-08T18:17:48Z</dcterms:created>
  <dcterms:modified xsi:type="dcterms:W3CDTF">2020-12-11T17:29:22Z</dcterms:modified>
</cp:coreProperties>
</file>