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8326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 обществознания </a:t>
            </a:r>
            <a:br>
              <a:rPr lang="ru-RU" dirty="0" smtClean="0"/>
            </a:br>
            <a:r>
              <a:rPr lang="ru-RU" dirty="0" smtClean="0"/>
              <a:t>в 7 классе </a:t>
            </a:r>
            <a:br>
              <a:rPr lang="ru-RU" dirty="0" smtClean="0"/>
            </a:br>
            <a:r>
              <a:rPr lang="ru-RU" dirty="0" smtClean="0"/>
              <a:t>Подросток </a:t>
            </a:r>
            <a:r>
              <a:rPr lang="ru-RU" dirty="0"/>
              <a:t>и его </a:t>
            </a:r>
            <a:r>
              <a:rPr lang="ru-RU" dirty="0" smtClean="0"/>
              <a:t>права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Учитель: </a:t>
            </a:r>
            <a:r>
              <a:rPr lang="ru-RU" sz="1800" dirty="0" err="1" smtClean="0"/>
              <a:t>Ашаткина</a:t>
            </a:r>
            <a:r>
              <a:rPr lang="ru-RU" sz="1800" dirty="0" smtClean="0"/>
              <a:t> Анна Ивановна (первая квалификационная категория)</a:t>
            </a:r>
            <a:br>
              <a:rPr lang="ru-RU" sz="1800" dirty="0" smtClean="0"/>
            </a:br>
            <a:r>
              <a:rPr lang="ru-RU" sz="1800" dirty="0" smtClean="0"/>
              <a:t>ГБОУ СОШ пос. Комсомольский </a:t>
            </a:r>
            <a:r>
              <a:rPr lang="ru-RU" sz="1800" dirty="0" err="1" smtClean="0"/>
              <a:t>м.р</a:t>
            </a:r>
            <a:r>
              <a:rPr lang="ru-RU" sz="1800" dirty="0" smtClean="0"/>
              <a:t>. </a:t>
            </a:r>
            <a:r>
              <a:rPr lang="ru-RU" sz="1800" dirty="0" err="1" smtClean="0"/>
              <a:t>Кинельский</a:t>
            </a:r>
            <a:r>
              <a:rPr lang="ru-RU" sz="1800" dirty="0" smtClean="0"/>
              <a:t> Самарской области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84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права ребенка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 smtClean="0">
                <a:latin typeface="Times New Roman"/>
              </a:rPr>
              <a:t>   Право </a:t>
            </a:r>
            <a:r>
              <a:rPr lang="ru-RU" sz="2400" dirty="0">
                <a:latin typeface="Times New Roman"/>
              </a:rPr>
              <a:t>на труд и свободный выбор профессии. </a:t>
            </a:r>
            <a:endParaRPr lang="ru-RU" sz="2400" dirty="0" smtClean="0">
              <a:latin typeface="Times New Roman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/>
              </a:rPr>
              <a:t>   </a:t>
            </a:r>
            <a:r>
              <a:rPr lang="ru-RU" sz="2400" dirty="0" smtClean="0">
                <a:latin typeface="Times New Roman"/>
              </a:rPr>
              <a:t>Защита </a:t>
            </a:r>
            <a:r>
              <a:rPr lang="ru-RU" sz="2400" dirty="0">
                <a:latin typeface="Times New Roman"/>
              </a:rPr>
              <a:t>от экономической эксплуатации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— одно из важнейших прав юного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гражданина, государство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устанавливает минимальный возраст для приема на работу (16 лет) и предоставляет льготы несовершеннолетним работникам.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   У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каждого гражданина есть </a:t>
            </a:r>
            <a:r>
              <a:rPr lang="ru-RU" sz="2400" dirty="0">
                <a:latin typeface="Times New Roman"/>
              </a:rPr>
              <a:t>право на отдых.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Государство гарантирует его путем предоставления отпуска всем работающим, поощряя создание пансионатов, домов отдыха.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ru-RU" sz="1800" b="1" dirty="0">
              <a:solidFill>
                <a:prstClr val="black"/>
              </a:solidFill>
              <a:latin typeface="Times New Roman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ru-RU" sz="1800" dirty="0">
              <a:latin typeface="Times New Roman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4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137160" lvl="0" indent="0" algn="ctr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/>
              </a:rPr>
              <a:t>Культурные права ребенка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ru-RU" sz="2400" dirty="0" smtClean="0">
                <a:latin typeface="Times New Roman"/>
              </a:rPr>
              <a:t>Культурные </a:t>
            </a:r>
            <a:r>
              <a:rPr lang="ru-RU" sz="2400" dirty="0">
                <a:latin typeface="Times New Roman"/>
              </a:rPr>
              <a:t>права это права, призванные обеспечить доступность образования, свободу творчества и преподавания, участие в культурной жизни и пользование учреждениями культуры. Очень важным правом гражданина является право на образование. </a:t>
            </a:r>
            <a:endParaRPr lang="ru-RU" sz="2400" dirty="0" smtClean="0">
              <a:latin typeface="Times New Roman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 smtClean="0">
                <a:latin typeface="Times New Roman"/>
              </a:rPr>
              <a:t>    Право </a:t>
            </a:r>
            <a:r>
              <a:rPr lang="ru-RU" sz="2400" dirty="0">
                <a:latin typeface="Times New Roman"/>
              </a:rPr>
              <a:t>на образование — это в первую очередь возможность получать знания, навыки, необходимые для жизни. Без хорошего образования человек не сможет найти интересное, важное дело, добиться успеха.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 smtClean="0">
                <a:latin typeface="Times New Roman"/>
              </a:rPr>
              <a:t>    Перед </a:t>
            </a:r>
            <a:r>
              <a:rPr lang="ru-RU" sz="2400" dirty="0">
                <a:latin typeface="Times New Roman"/>
              </a:rPr>
              <a:t>школьниками должны быть открыты двери библиотек, театров, музеев. Развитие творческих способностей детей — одна из главных целей образования.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ru-RU" sz="2400" i="1" dirty="0">
              <a:solidFill>
                <a:srgbClr val="FF000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74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«Определи кто из героев сказки лишен следующих прав»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5545"/>
              </p:ext>
            </p:extLst>
          </p:nvPr>
        </p:nvGraphicFramePr>
        <p:xfrm>
          <a:off x="1533207" y="1900269"/>
          <a:ext cx="6077585" cy="4397756"/>
        </p:xfrm>
        <a:graphic>
          <a:graphicData uri="http://schemas.openxmlformats.org/drawingml/2006/table">
            <a:tbl>
              <a:tblPr firstRow="1" firstCol="1" bandRow="1"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Право на жизнь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Золушка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Колобок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 в сапогах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на неприкосновенность жилища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Сестрица Аленушка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Три поросенка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Колобок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на свободный труд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Золушка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Красная шапочка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на свободу вступления в брак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Золушка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Дюймовочка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Аленушка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на владение личным имуществом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Красная шапочка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Буратино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Баба Яга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15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137160" lvl="0" indent="0" algn="ctr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</a:rPr>
              <a:t>Подведем итог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</a:rPr>
              <a:t>Подросток </a:t>
            </a:r>
            <a:r>
              <a:rPr lang="ru-RU" dirty="0">
                <a:solidFill>
                  <a:prstClr val="black"/>
                </a:solidFill>
                <a:latin typeface="Times New Roman"/>
              </a:rPr>
              <a:t>является гражданином своего государства, обладает неотъемлемыми правами, закрепленными за ним Конституцией государства и международными правовыми актами. В нашей стране международная Конвенция о правах ребенка закреплена в гражданском, семейном и трудовом законодательстве.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95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</a:rPr>
              <a:t>Цель: </a:t>
            </a:r>
            <a:r>
              <a:rPr lang="ru-RU" sz="3600" dirty="0">
                <a:latin typeface="Times New Roman"/>
                <a:ea typeface="Times New Roman"/>
              </a:rPr>
              <a:t>Формирование первичного представления о правах и обязанностях человека и их классификации, важности соблюдения законов, отрицательного отношения к противоправным поступкам; побуждение детей к защите своих прав, уважению другого человека.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812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  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обучающие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рассмотреть основные понятия темы –  право, права; права ребенка, основные документы о правах детей: Декларация о правах человека, Конвенция о правах ребенка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-  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воспитательные: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воспитывать уважение к закону, правам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развивающие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развивать познавательные интересы учащихся, умения работать в группе с учебником;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77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Право - это система общеобязательных правил поведения, которые выражены в законах, указах, постановлениях, установленных государством, охраняются им, их нарушение порождает юридическую ответственность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9973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Документы о правах человека</a:t>
            </a:r>
          </a:p>
          <a:p>
            <a:pPr marL="0" indent="0">
              <a:buNone/>
            </a:pPr>
            <a:r>
              <a:rPr lang="ru-RU" dirty="0" smtClean="0"/>
              <a:t>Всеобщая декларация прав человека (1948 г.)</a:t>
            </a:r>
          </a:p>
          <a:p>
            <a:pPr marL="0" indent="0">
              <a:buNone/>
            </a:pPr>
            <a:r>
              <a:rPr lang="ru-RU" dirty="0" smtClean="0"/>
              <a:t>Международный пакт о правах человека (1966 г.)</a:t>
            </a:r>
          </a:p>
          <a:p>
            <a:pPr marL="0" indent="0">
              <a:buNone/>
            </a:pPr>
            <a:r>
              <a:rPr lang="ru-RU" dirty="0" smtClean="0"/>
              <a:t>Конвенция о правах ребенка (1989 г.)</a:t>
            </a:r>
          </a:p>
          <a:p>
            <a:pPr marL="0" indent="0">
              <a:buNone/>
            </a:pPr>
            <a:r>
              <a:rPr lang="ru-RU" dirty="0" smtClean="0"/>
              <a:t>Конституция Российской Федерации (1993 г.)</a:t>
            </a:r>
          </a:p>
          <a:p>
            <a:pPr marL="0" indent="0">
              <a:buNone/>
            </a:pPr>
            <a:r>
              <a:rPr lang="ru-RU" dirty="0" smtClean="0"/>
              <a:t>Семейный кодекс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49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100" dirty="0" smtClean="0"/>
              <a:t>   Раз</a:t>
            </a:r>
            <a:r>
              <a:rPr lang="ru-RU" sz="4100" dirty="0"/>
              <a:t>, два! Раз, два!                                     </a:t>
            </a:r>
          </a:p>
          <a:p>
            <a:pPr lvl="0">
              <a:buNone/>
            </a:pPr>
            <a:r>
              <a:rPr lang="ru-RU" sz="4100" dirty="0"/>
              <a:t>   </a:t>
            </a:r>
            <a:r>
              <a:rPr lang="ru-RU" sz="4100" dirty="0" smtClean="0"/>
              <a:t>Есть </a:t>
            </a:r>
            <a:r>
              <a:rPr lang="ru-RU" sz="4100" dirty="0"/>
              <a:t>у нас свои права!                                                 Три, четыре, пять, шесть!</a:t>
            </a:r>
          </a:p>
          <a:p>
            <a:pPr lvl="0">
              <a:buNone/>
            </a:pPr>
            <a:r>
              <a:rPr lang="ru-RU" sz="4100" dirty="0"/>
              <a:t>   </a:t>
            </a:r>
            <a:r>
              <a:rPr lang="ru-RU" sz="4100" dirty="0" smtClean="0"/>
              <a:t>И </a:t>
            </a:r>
            <a:r>
              <a:rPr lang="ru-RU" sz="4100" dirty="0"/>
              <a:t>обязанности есть!                                     Раз</a:t>
            </a:r>
            <a:r>
              <a:rPr lang="ru-RU" sz="4100" dirty="0" smtClean="0"/>
              <a:t>, два</a:t>
            </a:r>
            <a:r>
              <a:rPr lang="ru-RU" sz="4100" dirty="0"/>
              <a:t>! Раз</a:t>
            </a:r>
            <a:r>
              <a:rPr lang="ru-RU" sz="4100" dirty="0" smtClean="0"/>
              <a:t>, два</a:t>
            </a:r>
            <a:r>
              <a:rPr lang="ru-RU" sz="4100" dirty="0"/>
              <a:t>!                                              Отдохнула голова!                                                       Три, четыре, пять, шесть!                        </a:t>
            </a:r>
          </a:p>
          <a:p>
            <a:pPr lvl="0">
              <a:buNone/>
            </a:pPr>
            <a:r>
              <a:rPr lang="ru-RU" sz="4100" dirty="0"/>
              <a:t>   </a:t>
            </a:r>
            <a:r>
              <a:rPr lang="ru-RU" sz="4100" dirty="0" smtClean="0"/>
              <a:t>Нам </a:t>
            </a:r>
            <a:r>
              <a:rPr lang="ru-RU" sz="4100" dirty="0"/>
              <a:t>за парту можно сесть!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7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/>
              </a:rPr>
              <a:t>Гражданские (личные) права ребенка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</a:rPr>
              <a:t>Право </a:t>
            </a:r>
            <a:r>
              <a:rPr lang="ru-RU" dirty="0">
                <a:solidFill>
                  <a:prstClr val="black"/>
                </a:solidFill>
                <a:latin typeface="Times New Roman"/>
              </a:rPr>
              <a:t>человека — это возможность что-либо делать, поступать определенным образом, иметь что-то. Каждый ребенок рождается, чтобы быть счастливым.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dirty="0">
                <a:solidFill>
                  <a:prstClr val="black"/>
                </a:solidFill>
                <a:latin typeface="Times New Roman"/>
              </a:rPr>
              <a:t>С равными для всех правами на жизнь, развитие, любовь и заботу. Права — это не подарок за хорошее поведение и не привилегия, а такая же необходимость, как воздух и солнце.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77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</a:rPr>
              <a:t>Кроме </a:t>
            </a:r>
            <a:r>
              <a:rPr lang="ru-RU" sz="2400" b="1" dirty="0">
                <a:solidFill>
                  <a:prstClr val="black"/>
                </a:solidFill>
                <a:latin typeface="Times New Roman"/>
              </a:rPr>
              <a:t>права на жизнь, у человека, в том числе, разумеется, у подростка, существует множество других прав и свобод, о которых он в повседневной жизни не всегда вспоминает.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</a:rPr>
              <a:t>   Жизнь </a:t>
            </a:r>
            <a:r>
              <a:rPr lang="ru-RU" sz="2400" b="1" dirty="0">
                <a:solidFill>
                  <a:prstClr val="black"/>
                </a:solidFill>
                <a:latin typeface="Times New Roman"/>
              </a:rPr>
              <a:t>ребенку дают родители, а право на жизнь гарантирует ему государство.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</a:rPr>
              <a:t>   В </a:t>
            </a:r>
            <a:r>
              <a:rPr lang="ru-RU" sz="2400" b="1" dirty="0">
                <a:solidFill>
                  <a:prstClr val="black"/>
                </a:solidFill>
                <a:latin typeface="Times New Roman"/>
              </a:rPr>
              <a:t>Конвенции о правах ребенка, принятой ООН в 1989 году, сказано, что каждый ребенок имеет право знать своих родителей.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</a:rPr>
              <a:t>   Они </a:t>
            </a:r>
            <a:r>
              <a:rPr lang="ru-RU" sz="2400" b="1" dirty="0">
                <a:solidFill>
                  <a:prstClr val="black"/>
                </a:solidFill>
                <a:latin typeface="Times New Roman"/>
              </a:rPr>
              <a:t>несут ответственность за ребенка и должны обеспечить ему нормальные условия жизни. Хорошо, если вы не представляете себе, что может быть иначе. Но так часто это право нарушается взрослыми, родителями.</a:t>
            </a:r>
            <a:endParaRPr lang="ru-RU" sz="2400" dirty="0">
              <a:solidFill>
                <a:prstClr val="white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8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44616"/>
          </a:xfrm>
        </p:spPr>
        <p:txBody>
          <a:bodyPr/>
          <a:lstStyle/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Помимо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права на жизнь у каждого человека есть то, что называют личной жизнью.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 Это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та сфера, в которую государство не имеет права вмешиваться и которая не подлежит контролю с его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стороны и охраняется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законом. </a:t>
            </a:r>
            <a:endParaRPr lang="ru-RU" sz="2400" dirty="0" smtClean="0">
              <a:solidFill>
                <a:prstClr val="black"/>
              </a:solidFill>
              <a:latin typeface="Times New Roman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  Человек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может самостоятельно решать, с кем дружить, а с кем нет, как вести переписку со своим адресатом - по почте или разговаривать по телефону.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/>
              </a:rPr>
              <a:t>   </a:t>
            </a:r>
            <a:r>
              <a:rPr lang="ru-RU" sz="2400" dirty="0" smtClean="0">
                <a:latin typeface="Times New Roman"/>
              </a:rPr>
              <a:t>Жилище</a:t>
            </a:r>
            <a:r>
              <a:rPr lang="ru-RU" sz="2400" dirty="0">
                <a:latin typeface="Times New Roman"/>
              </a:rPr>
              <a:t>, как и личная жизнь человека, неприкосновенно. Это значит, что войти в квартиру помимо воли тех, кто там проживает, нельзя.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ru-RU" sz="2400" dirty="0" smtClean="0">
                <a:latin typeface="Times New Roman"/>
              </a:rPr>
              <a:t>Гражданин </a:t>
            </a:r>
            <a:r>
              <a:rPr lang="ru-RU" sz="2400" dirty="0">
                <a:latin typeface="Times New Roman"/>
              </a:rPr>
              <a:t>нашей страны сам выбирает место своего жительства, может свободно передвигаться по стране и выезжать за ее пределы.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640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724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Урок  обществознания  в 7 классе  Подросток и его права   Учитель: Ашаткина Анна Ивановна (первая квалификационная категория) ГБОУ СОШ пос. Комсомольский м.р. Кинельский Самарской области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обществознания  в 7 классе  Подросток и его права   Учитель: Ашаткина Анна Ивановна (первая квалификационная категория) ГБОУ СОШ пос. Комсомольский м.р. Кинельский Самарской области</dc:title>
  <dc:creator>Анна</dc:creator>
  <cp:lastModifiedBy>Анна</cp:lastModifiedBy>
  <cp:revision>11</cp:revision>
  <dcterms:created xsi:type="dcterms:W3CDTF">2016-11-13T14:42:22Z</dcterms:created>
  <dcterms:modified xsi:type="dcterms:W3CDTF">2016-11-13T18:02:49Z</dcterms:modified>
</cp:coreProperties>
</file>