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267" r:id="rId9"/>
    <p:sldId id="268" r:id="rId10"/>
    <p:sldId id="269" r:id="rId11"/>
    <p:sldId id="270" r:id="rId12"/>
    <p:sldId id="271" r:id="rId13"/>
    <p:sldId id="272" r:id="rId14"/>
    <p:sldId id="314" r:id="rId15"/>
    <p:sldId id="274" r:id="rId16"/>
    <p:sldId id="277" r:id="rId17"/>
    <p:sldId id="278" r:id="rId18"/>
    <p:sldId id="309" r:id="rId19"/>
    <p:sldId id="279" r:id="rId20"/>
    <p:sldId id="280" r:id="rId21"/>
    <p:sldId id="281" r:id="rId22"/>
    <p:sldId id="282" r:id="rId23"/>
    <p:sldId id="283" r:id="rId24"/>
    <p:sldId id="284" r:id="rId25"/>
    <p:sldId id="310" r:id="rId26"/>
    <p:sldId id="311" r:id="rId27"/>
    <p:sldId id="312" r:id="rId28"/>
    <p:sldId id="313" r:id="rId29"/>
    <p:sldId id="291" r:id="rId30"/>
    <p:sldId id="292" r:id="rId31"/>
    <p:sldId id="294" r:id="rId32"/>
    <p:sldId id="31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3" d="100"/>
          <a:sy n="103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386E-E556-409D-BE01-A4BAA0F17403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E9A4-F2F6-466D-9135-334D51287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9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E533C-EFD6-4EE3-B8FA-D0A6CCE1CE69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CC10A-63D0-486A-9503-D78E61F3C9E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10027-87BB-485D-A707-4565BEA361C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2F77C-2A16-468F-83ED-698CA5307F5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F7AD2-1DD4-4478-BCEF-62D15D49B2C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1408D-4B99-4E8D-A2A0-339E1DC5665D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C9395-2199-4BAD-894F-3BF08B9165E0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930F8-C2CB-474D-8160-CEC497E5B1B5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4DB80-7836-4D15-BD40-565CDDFDAED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Акользин 2004г.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D90F66-A210-441B-9857-94298F4F73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095860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2011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/>
              <a:t>2011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/>
              <a:t>Лашкина О.В. ГОУ СОШ №386 Санкт-Петербург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8;&#1089;&#1090;&#1086;&#1088;&#1080;&#1103;\&#1048;&#1089;&#1090;&#1086;&#1088;&#1080;&#1103;%20%20&#1056;&#1086;&#1089;&#1089;&#1080;&#1080;%20IX-XVIII&#1074;&#1074;\&#1059;&#1088;&#1086;&#1082;&#1080;\&#1051;&#1072;&#1096;&#1082;&#1080;&#1085;&#1072;%20&#1054;.&#1042;.&#1043;&#1054;&#1059;%20&#1057;&#1054;&#1064;%20&#8470;386%20&#1057;&#1072;&#1085;&#1082;&#1090;-&#1055;&#1077;&#1090;&#1077;&#1088;&#1073;&#1091;&#1088;&#1075;\&#1096;&#1086;&#1087;&#1077;&#1085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hgk.zaba.ru/images/db/2009053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jalugu.by.ru/russija_18v_files/image02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artofwar.ru/img/k/kamenew_anatolij_iwanowich/wspominajucelujuobitelxprawednyh/wspominajucelujuobitelxprawednyh-8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5.bmu.img.com.ua/photostorage/600x500/1/ab/35d4cf3632db514065f7e02b6b5f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oth.narod.ru/enc/2/17.files/image01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nvo.ng.ru/images/2010-01-29/236255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mi2.ru/data/fckuploads/suvorov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qpqdew.blu.livefilestore.com/y1pqkPxSSUu47o6CczcZb_l9WM4CCiGJ34BeWCTTUWjNbSmqVNunTwPrBCBOtJrQTi4jmE4gjc-wDS1vcHl07G1x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history-wars.ru/Enziclopediya/RUSS_Mundir/26_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thumb/1/15/Paul_I_of_Russia_by_Shchukin.jpg/280px-Paul_I_of_Russia_by_Shchukin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1527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3600" dirty="0"/>
              <a:t>Я желаю лучше быть ненавидимым за правое дело,</a:t>
            </a:r>
          </a:p>
          <a:p>
            <a:r>
              <a:rPr lang="ru-RU" sz="3600" dirty="0"/>
              <a:t>Чем любимым за дело неправое» </a:t>
            </a:r>
          </a:p>
          <a:p>
            <a:r>
              <a:rPr lang="ru-RU" sz="3600" dirty="0"/>
              <a:t>Павел</a:t>
            </a:r>
            <a:r>
              <a:rPr lang="en-US" sz="3600" dirty="0"/>
              <a:t>I</a:t>
            </a:r>
            <a:r>
              <a:rPr lang="ru-RU" sz="3600" dirty="0"/>
              <a:t>, император России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857388"/>
          </a:xfrm>
        </p:spPr>
        <p:txBody>
          <a:bodyPr/>
          <a:lstStyle/>
          <a:p>
            <a:r>
              <a:rPr lang="ru-RU" sz="7200" dirty="0"/>
              <a:t>Россия при Павле </a:t>
            </a:r>
            <a:r>
              <a:rPr sz="7200" dirty="0"/>
              <a:t>I</a:t>
            </a:r>
            <a:endParaRPr lang="ru-RU" sz="7200" dirty="0"/>
          </a:p>
        </p:txBody>
      </p:sp>
      <p:pic>
        <p:nvPicPr>
          <p:cNvPr id="5" name="шоп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8577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0" dirty="0"/>
              <a:t>« Внутренняя политика Павла </a:t>
            </a:r>
            <a:r>
              <a:rPr lang="en-US" sz="16000" dirty="0"/>
              <a:t>I</a:t>
            </a:r>
            <a:r>
              <a:rPr lang="ru-RU" sz="16000" dirty="0"/>
              <a:t>»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r>
              <a:rPr lang="ru-RU" sz="9600" dirty="0"/>
              <a:t>     </a:t>
            </a:r>
          </a:p>
          <a:p>
            <a:pPr lvl="0">
              <a:buNone/>
            </a:pPr>
            <a:r>
              <a:rPr lang="ru-RU" sz="11200" dirty="0"/>
              <a:t>Изменение       Ограничение           Крестьянский</a:t>
            </a:r>
          </a:p>
          <a:p>
            <a:pPr lvl="0">
              <a:buNone/>
            </a:pPr>
            <a:r>
              <a:rPr lang="ru-RU" sz="11200" dirty="0"/>
              <a:t>структуры     прав и привилегий     вопрос</a:t>
            </a:r>
          </a:p>
          <a:p>
            <a:pPr lvl="0">
              <a:buNone/>
            </a:pPr>
            <a:r>
              <a:rPr lang="ru-RU" sz="11200" dirty="0"/>
              <a:t>управления.</a:t>
            </a:r>
          </a:p>
          <a:p>
            <a:pPr lvl="0">
              <a:buNone/>
            </a:pPr>
            <a:r>
              <a:rPr lang="ru-RU" sz="9600" dirty="0"/>
              <a:t>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56" y="1857364"/>
            <a:ext cx="1143008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678084" y="2181364"/>
            <a:ext cx="648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5008" y="1857364"/>
            <a:ext cx="1214446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/>
          <a:lstStyle/>
          <a:p>
            <a:pPr lvl="0"/>
            <a:r>
              <a:rPr lang="ru-RU" dirty="0"/>
              <a:t>Изменение порядка престолонаследия-права на престол принадлежат представителям царствующей династии мужского пола по нисходящей линии.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управления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8596" y="3143248"/>
            <a:ext cx="822960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800"/>
              <a:t>Замена чиновников в высших государственных органах власти.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1000132"/>
          </a:xfrm>
        </p:spPr>
        <p:txBody>
          <a:bodyPr>
            <a:normAutofit/>
          </a:bodyPr>
          <a:lstStyle/>
          <a:p>
            <a:pPr lvl="0"/>
            <a:r>
              <a:rPr lang="ru-RU" sz="2400"/>
              <a:t>Запрещен свободный переход из армейской службы в гражданскую без специального разрешения Сената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r>
              <a:rPr lang="ru-RU" sz="3600" dirty="0"/>
              <a:t>Ограничение дворянских прав и привилегий </a:t>
            </a:r>
            <a:br>
              <a:rPr lang="ru-RU" sz="3600" dirty="0"/>
            </a:br>
            <a:r>
              <a:rPr lang="ru-RU" sz="3600" dirty="0"/>
              <a:t>( «Разжалованная грамота дворянству»)</a:t>
            </a: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28596" y="2285992"/>
            <a:ext cx="822960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Явиться в полки дворянским детям, записанных в них с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младенчества</a:t>
            </a: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(вместо свободы от обязательной службы)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28596" y="4214818"/>
            <a:ext cx="82296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400"/>
              <a:t>Упразднены губернские дворянские собрания, число выбираемых сократилось в 5 раз.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28596" y="4929198"/>
            <a:ext cx="822960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400"/>
              <a:t>Возобновились телесные наказания для дворян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428596" y="5357826"/>
            <a:ext cx="8229600" cy="35719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800"/>
              <a:t>Освобождение многих заключенных (Н.И.Новиков, А.Н.Радищев)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428596" y="5715016"/>
            <a:ext cx="8229600" cy="35719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800"/>
              <a:t>Опала и гонения на многих дворян 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Отменен запрет крестьянам жаловаться на хозяев</a:t>
            </a:r>
          </a:p>
          <a:p>
            <a:pPr lvl="0"/>
            <a:r>
              <a:rPr lang="ru-RU"/>
              <a:t>Каждый </a:t>
            </a:r>
            <a:r>
              <a:rPr lang="ru-RU" dirty="0"/>
              <a:t>государственный крестьянин получал надел 15 десятин</a:t>
            </a:r>
          </a:p>
          <a:p>
            <a:pPr lvl="0"/>
            <a:r>
              <a:rPr lang="ru-RU" dirty="0"/>
              <a:t>Особое сословное самоуправление для государственных крестьян</a:t>
            </a:r>
          </a:p>
          <a:p>
            <a:pPr lvl="0"/>
            <a:r>
              <a:rPr lang="ru-RU" dirty="0"/>
              <a:t>Хлебная подать заменена денежным сбором</a:t>
            </a:r>
          </a:p>
          <a:p>
            <a:pPr lvl="0"/>
            <a:r>
              <a:rPr lang="ru-RU" dirty="0"/>
              <a:t>Сняты недоимки (7 млн. рублей)</a:t>
            </a:r>
          </a:p>
          <a:p>
            <a:pPr lvl="0"/>
            <a:r>
              <a:rPr lang="ru-RU" dirty="0"/>
              <a:t>5 апреля 1797 года - указ о трехдневной барщине</a:t>
            </a:r>
          </a:p>
          <a:p>
            <a:pPr lvl="0"/>
            <a:r>
              <a:rPr lang="ru-RU" dirty="0"/>
              <a:t>Запрет о продаже дворовых людей без земли</a:t>
            </a:r>
          </a:p>
          <a:p>
            <a:pPr lvl="0"/>
            <a:r>
              <a:rPr lang="ru-RU" dirty="0"/>
              <a:t>Крестьян привели к присяге</a:t>
            </a:r>
          </a:p>
          <a:p>
            <a:pPr lvl="0"/>
            <a:r>
              <a:rPr lang="ru-RU" dirty="0"/>
              <a:t>За жестокое обращение с крестьянами губернаторы должны были препровождать помещиков в монастырь</a:t>
            </a:r>
          </a:p>
          <a:p>
            <a:pPr lvl="0"/>
            <a:r>
              <a:rPr lang="ru-RU" dirty="0"/>
              <a:t>Снижение цен на продовольствие</a:t>
            </a:r>
          </a:p>
          <a:p>
            <a:pPr lvl="0"/>
            <a:r>
              <a:rPr lang="ru-RU" dirty="0"/>
              <a:t>За 4 года Павел передал 600тысяч крестьян помещикам, Екатерина </a:t>
            </a:r>
            <a:r>
              <a:rPr lang="en-US" dirty="0"/>
              <a:t>II</a:t>
            </a:r>
            <a:r>
              <a:rPr lang="ru-RU" dirty="0"/>
              <a:t>-800тысяч крестьян за 34 года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/>
              <a:t>Крестьянский вопрос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813629"/>
              </p:ext>
            </p:extLst>
          </p:nvPr>
        </p:nvGraphicFramePr>
        <p:xfrm>
          <a:off x="1619672" y="1537305"/>
          <a:ext cx="6408712" cy="5073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1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дворяне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солдаты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крестьяне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- и +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- и +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Ограничение привилегий, регламентация всех сторон жизни, муштра в армии.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Новая одежда, частые смотры, запрет на жестокое обращение офицеров с солдатами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Трехдневная барщина, запрет продавать крестьян без земли, передача государственных крестьян помещикам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Рассмотрим, как относились к деятельности Павла различные категории людей в стране?</a:t>
            </a:r>
          </a:p>
        </p:txBody>
      </p:sp>
    </p:spTree>
    <p:extLst>
      <p:ext uri="{BB962C8B-B14F-4D97-AF65-F5344CB8AC3E}">
        <p14:creationId xmlns:p14="http://schemas.microsoft.com/office/powerpoint/2010/main" val="34772579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«отныне Россия будет жить в мире и спокойствии, что теперь нет ни малейшей нужды помышлять о распространении своих границ, поелику и без того довольно уже и </a:t>
            </a:r>
            <a:r>
              <a:rPr lang="ru-RU" dirty="0" err="1"/>
              <a:t>предовольно</a:t>
            </a:r>
            <a:r>
              <a:rPr lang="ru-RU" dirty="0"/>
              <a:t> обширна...»</a:t>
            </a:r>
          </a:p>
          <a:p>
            <a:pPr>
              <a:buNone/>
            </a:pPr>
            <a:r>
              <a:rPr lang="ru-RU" dirty="0"/>
              <a:t>Из манифеста Павла </a:t>
            </a:r>
            <a:r>
              <a:rPr lang="en-US" dirty="0"/>
              <a:t>I</a:t>
            </a:r>
            <a:r>
              <a:rPr lang="ru-RU" dirty="0"/>
              <a:t> при вступлении на престол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Внешняя политика Павла </a:t>
            </a:r>
            <a:r>
              <a:t>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Россия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Австрия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Османская империя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Англия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Неаполитанское королевство.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None/>
            </a:pPr>
            <a:r>
              <a:rPr lang="ru-RU" dirty="0"/>
              <a:t>Символическое </a:t>
            </a:r>
          </a:p>
          <a:p>
            <a:pPr>
              <a:buNone/>
            </a:pPr>
            <a:r>
              <a:rPr lang="ru-RU" dirty="0"/>
              <a:t>Изображение второй</a:t>
            </a:r>
          </a:p>
          <a:p>
            <a:pPr>
              <a:buNone/>
            </a:pPr>
            <a:r>
              <a:rPr lang="ru-RU" dirty="0"/>
              <a:t>Антифранцузской коалиции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Вторая антифранцузская коалиция</a:t>
            </a:r>
          </a:p>
        </p:txBody>
      </p:sp>
      <p:pic>
        <p:nvPicPr>
          <p:cNvPr id="4" name="i-main-pic" descr="Картинка 8 из 14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421481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А.В.Суворов- Северная Италия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А.М.Римский-Корсаков</a:t>
            </a:r>
            <a:r>
              <a:rPr lang="ru-RU" dirty="0"/>
              <a:t>- Швейцария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Ф.Ф.Ушаков - Средиземное море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Военные действия</a:t>
            </a:r>
          </a:p>
        </p:txBody>
      </p:sp>
      <p:pic>
        <p:nvPicPr>
          <p:cNvPr id="4" name="i-main-pic" descr="Картинка 3 из 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1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86190"/>
            <a:ext cx="34289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800" b="1">
              <a:solidFill>
                <a:srgbClr val="051101"/>
              </a:solidFill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547813" y="0"/>
            <a:ext cx="6424612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ltGray">
          <a:xfrm>
            <a:off x="1547813" y="6308725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51101"/>
                </a:solidFill>
              </a:rPr>
              <a:t>Средиземноморский поход Ф.Ф.Ушакова</a:t>
            </a:r>
          </a:p>
        </p:txBody>
      </p:sp>
    </p:spTree>
    <p:extLst>
      <p:ext uri="{BB962C8B-B14F-4D97-AF65-F5344CB8AC3E}">
        <p14:creationId xmlns:p14="http://schemas.microsoft.com/office/powerpoint/2010/main" val="28429213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Летом 1798 года русско-турецкий флот овладел Ионическими островами</a:t>
            </a:r>
          </a:p>
        </p:txBody>
      </p:sp>
      <p:pic>
        <p:nvPicPr>
          <p:cNvPr id="4" name="i-main-pic" descr="Картинка 4 из 3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ltGray">
          <a:xfrm>
            <a:off x="684213" y="333375"/>
            <a:ext cx="828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051101"/>
                </a:solidFill>
              </a:rPr>
              <a:t>Оценка деятельности Павла </a:t>
            </a:r>
            <a:r>
              <a:rPr lang="en-US" altLang="ru-RU" sz="2800" b="1" dirty="0">
                <a:solidFill>
                  <a:srgbClr val="051101"/>
                </a:solidFill>
                <a:cs typeface="Times New Roman" pitchFamily="18" charset="0"/>
              </a:rPr>
              <a:t>I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909638"/>
            <a:ext cx="5754687" cy="5840412"/>
          </a:xfrm>
          <a:solidFill>
            <a:schemeClr val="tx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2800" b="1" i="1" dirty="0">
                <a:solidFill>
                  <a:schemeClr val="folHlink"/>
                </a:solidFill>
              </a:rPr>
              <a:t>«Что сделали якобинцы в отношении к республике, то Павел сделал в отношении к самодержавию: заставил ненавидеть злоупотребления оного... Он начал господствовать всеобщим ужасом, не следуя никаким Уставам, кроме своей прихоти: считал нас не подданными, а рабами; казнил без вины, награждал без заслуг… Россияне смотрели на сего монарха, считая минуты и с нетерпением ожидая последствий».</a:t>
            </a:r>
          </a:p>
          <a:p>
            <a:pPr>
              <a:lnSpc>
                <a:spcPct val="80000"/>
              </a:lnSpc>
            </a:pPr>
            <a:endParaRPr lang="ru-RU" altLang="ru-RU" sz="2800" b="1" i="1" dirty="0">
              <a:solidFill>
                <a:schemeClr val="folHlink"/>
              </a:solidFill>
            </a:endParaRPr>
          </a:p>
        </p:txBody>
      </p:sp>
      <p:pic>
        <p:nvPicPr>
          <p:cNvPr id="406528" name="Picture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084888" y="908050"/>
            <a:ext cx="28829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29" name="Text Box 1"/>
          <p:cNvSpPr txBox="1">
            <a:spLocks noChangeArrowheads="1"/>
          </p:cNvSpPr>
          <p:nvPr/>
        </p:nvSpPr>
        <p:spPr bwMode="ltGray">
          <a:xfrm>
            <a:off x="6084888" y="4724400"/>
            <a:ext cx="30591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ru-RU" altLang="ru-RU" b="1">
                <a:solidFill>
                  <a:srgbClr val="051101"/>
                </a:solidFill>
              </a:rPr>
              <a:t>Н.М. Карамзин (1766-1826)    историк</a:t>
            </a:r>
          </a:p>
        </p:txBody>
      </p:sp>
    </p:spTree>
    <p:extLst>
      <p:ext uri="{BB962C8B-B14F-4D97-AF65-F5344CB8AC3E}">
        <p14:creationId xmlns:p14="http://schemas.microsoft.com/office/powerpoint/2010/main" val="35087542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Осенью 1798 года Ф.Ф Ушаков осадил остров Корфу                  Ф.Ф Ушаков</a:t>
            </a:r>
          </a:p>
        </p:txBody>
      </p:sp>
      <p:pic>
        <p:nvPicPr>
          <p:cNvPr id="4" name="i-main-pic" descr="Картинка 33 из 7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36880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7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А.В.Суворов</a:t>
            </a:r>
          </a:p>
        </p:txBody>
      </p:sp>
      <p:pic>
        <p:nvPicPr>
          <p:cNvPr id="4" name="i-main-pic" descr="Картинка 1 из 2554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357298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Сражение на реке </a:t>
            </a:r>
            <a:r>
              <a:rPr lang="ru-RU" dirty="0" err="1"/>
              <a:t>Адда</a:t>
            </a:r>
            <a:endParaRPr lang="ru-RU" dirty="0"/>
          </a:p>
        </p:txBody>
      </p:sp>
      <p:pic>
        <p:nvPicPr>
          <p:cNvPr id="4" name="i-main-pic" descr="Картинка 1 из 37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50720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Сражение на реке </a:t>
            </a:r>
            <a:r>
              <a:rPr lang="ru-RU" dirty="0" err="1"/>
              <a:t>Треббия</a:t>
            </a:r>
            <a:endParaRPr lang="ru-RU" dirty="0"/>
          </a:p>
        </p:txBody>
      </p:sp>
      <p:pic>
        <p:nvPicPr>
          <p:cNvPr id="4" name="Содержимое 3" descr="http://dic.academic.ru/pictures/wiki/files/84/Trebb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007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Сражение у местечка Нови</a:t>
            </a:r>
          </a:p>
        </p:txBody>
      </p:sp>
      <p:pic>
        <p:nvPicPr>
          <p:cNvPr id="4" name="i-main-pic" descr="Картинка 1 из 20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AutoShape 2"/>
          <p:cNvSpPr>
            <a:spLocks noChangeArrowheads="1"/>
          </p:cNvSpPr>
          <p:nvPr/>
        </p:nvSpPr>
        <p:spPr bwMode="ltGray">
          <a:xfrm>
            <a:off x="3810000" y="1268413"/>
            <a:ext cx="5334000" cy="5334000"/>
          </a:xfrm>
          <a:prstGeom prst="verticalScroll">
            <a:avLst>
              <a:gd name="adj" fmla="val 12500"/>
            </a:avLst>
          </a:prstGeom>
          <a:solidFill>
            <a:srgbClr val="8BF9A5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Это боевые действия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русско- австрийской армии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во главе с А.В.Суворовым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против французских войск.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Победы российских войск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(на реках Адда и Треббия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и при Нови). За 5 недель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пройдено 400 км, в результате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чего вся Ломбардия была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очищена от французов.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800" b="1">
              <a:solidFill>
                <a:srgbClr val="051101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ltGray">
          <a:xfrm>
            <a:off x="790575" y="404813"/>
            <a:ext cx="83534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</a:rPr>
              <a:t>1799 год – Итальянский поход А.</a:t>
            </a:r>
            <a:r>
              <a:rPr lang="en-US" altLang="ru-RU" sz="2800" b="1" i="1">
                <a:solidFill>
                  <a:srgbClr val="000000"/>
                </a:solidFill>
              </a:rPr>
              <a:t> </a:t>
            </a:r>
            <a:r>
              <a:rPr lang="ru-RU" altLang="ru-RU" sz="2800" b="1" i="1">
                <a:solidFill>
                  <a:srgbClr val="000000"/>
                </a:solidFill>
              </a:rPr>
              <a:t>В.Суворова </a:t>
            </a:r>
          </a:p>
          <a:p>
            <a:pPr>
              <a:spcBef>
                <a:spcPct val="50000"/>
              </a:spcBef>
            </a:pPr>
            <a:endParaRPr lang="ru-RU" altLang="ru-RU" sz="2800" b="1" i="1">
              <a:solidFill>
                <a:srgbClr val="000000"/>
              </a:solidFill>
            </a:endParaRPr>
          </a:p>
        </p:txBody>
      </p:sp>
      <p:pic>
        <p:nvPicPr>
          <p:cNvPr id="274432" name="Picture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39750" y="1266956"/>
            <a:ext cx="36496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56" name="Picture 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084888" y="1196975"/>
            <a:ext cx="7810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/>
          <p:cNvSpPr>
            <a:spLocks noChangeArrowheads="1"/>
          </p:cNvSpPr>
          <p:nvPr/>
        </p:nvSpPr>
        <p:spPr bwMode="ltGray">
          <a:xfrm>
            <a:off x="0" y="1196975"/>
            <a:ext cx="5334000" cy="5334000"/>
          </a:xfrm>
          <a:prstGeom prst="verticalScroll">
            <a:avLst>
              <a:gd name="adj" fmla="val 12500"/>
            </a:avLst>
          </a:prstGeom>
          <a:solidFill>
            <a:srgbClr val="8BF9A5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Цель похода – </a:t>
            </a: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разгром французских войск в</a:t>
            </a: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 Швейцарии – достигнута</a:t>
            </a: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 не была.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В походе армия Суворова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прошла с боями через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Сен-Готард и Чертов мост и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совершила переход в </a:t>
            </a:r>
            <a:endParaRPr lang="en-US" altLang="ru-RU">
              <a:solidFill>
                <a:srgbClr val="000000"/>
              </a:solidFill>
              <a:cs typeface="Times New Roman" pitchFamily="18" charset="0"/>
            </a:endParaRP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Мутенскую долину, где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попала в окружение.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800" b="1">
              <a:solidFill>
                <a:srgbClr val="051101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ltGray">
          <a:xfrm>
            <a:off x="179388" y="260350"/>
            <a:ext cx="8713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800" b="1" i="1">
                <a:solidFill>
                  <a:srgbClr val="051101"/>
                </a:solidFill>
              </a:rPr>
              <a:t>1799 год – Швейцарский поход А.В. Суворова.</a:t>
            </a:r>
          </a:p>
        </p:txBody>
      </p:sp>
      <p:pic>
        <p:nvPicPr>
          <p:cNvPr id="281600" name="Picture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364163" y="1268413"/>
            <a:ext cx="3649662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1" name="Text Box 1"/>
          <p:cNvSpPr txBox="1">
            <a:spLocks noChangeArrowheads="1"/>
          </p:cNvSpPr>
          <p:nvPr/>
        </p:nvSpPr>
        <p:spPr bwMode="ltGray">
          <a:xfrm>
            <a:off x="5399088" y="5734050"/>
            <a:ext cx="374491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altLang="ru-RU" sz="2000" b="1" i="1">
                <a:solidFill>
                  <a:srgbClr val="051101"/>
                </a:solidFill>
              </a:rPr>
              <a:t>Переход Суворова через Чертов мост.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ru-RU" sz="2000" b="1" i="1">
                <a:solidFill>
                  <a:srgbClr val="051101"/>
                </a:solidFill>
              </a:rPr>
              <a:t>Художник А.Коцебу.</a:t>
            </a:r>
          </a:p>
        </p:txBody>
      </p:sp>
    </p:spTree>
    <p:extLst>
      <p:ext uri="{BB962C8B-B14F-4D97-AF65-F5344CB8AC3E}">
        <p14:creationId xmlns:p14="http://schemas.microsoft.com/office/powerpoint/2010/main" val="339771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AutoShape 2"/>
          <p:cNvSpPr>
            <a:spLocks noChangeArrowheads="1"/>
          </p:cNvSpPr>
          <p:nvPr/>
        </p:nvSpPr>
        <p:spPr bwMode="ltGray">
          <a:xfrm>
            <a:off x="0" y="908050"/>
            <a:ext cx="5334000" cy="5334000"/>
          </a:xfrm>
          <a:prstGeom prst="verticalScroll">
            <a:avLst>
              <a:gd name="adj" fmla="val 12500"/>
            </a:avLst>
          </a:prstGeom>
          <a:solidFill>
            <a:srgbClr val="8BF9A5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Выйдя из окружения,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русская армия совершила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переход через заснеженный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перевал Паникс.</a:t>
            </a:r>
          </a:p>
          <a:p>
            <a:pPr algn="ctr" rtl="1"/>
            <a:endParaRPr lang="ru-RU" altLang="ru-RU">
              <a:solidFill>
                <a:srgbClr val="000000"/>
              </a:solidFill>
              <a:cs typeface="Times New Roman" pitchFamily="18" charset="0"/>
            </a:endParaRP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«Неудачная эта кампания </a:t>
            </a: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принесла русскому войску</a:t>
            </a: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более чести, чем самая</a:t>
            </a:r>
          </a:p>
          <a:p>
            <a:pPr algn="ctr" rtl="1"/>
            <a:r>
              <a:rPr lang="ru-RU" altLang="ru-RU" b="1" i="1">
                <a:solidFill>
                  <a:srgbClr val="000000"/>
                </a:solidFill>
                <a:cs typeface="Times New Roman" pitchFamily="18" charset="0"/>
              </a:rPr>
              <a:t> блистательная победа»</a:t>
            </a:r>
          </a:p>
          <a:p>
            <a:pPr algn="ctr" rtl="1"/>
            <a:endParaRPr lang="ru-RU" altLang="ru-RU" b="1" i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800" b="1">
              <a:solidFill>
                <a:srgbClr val="051101"/>
              </a:solidFill>
            </a:endParaRP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ltGray">
          <a:xfrm>
            <a:off x="179388" y="260350"/>
            <a:ext cx="8713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800" b="1" i="1">
                <a:solidFill>
                  <a:srgbClr val="051101"/>
                </a:solidFill>
              </a:rPr>
              <a:t>1799 год – Швейцарский поход А.Суворова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ltGray">
          <a:xfrm>
            <a:off x="2124075" y="5157788"/>
            <a:ext cx="2520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i="1">
                <a:solidFill>
                  <a:srgbClr val="051101"/>
                </a:solidFill>
              </a:rPr>
              <a:t>Д.Милютин</a:t>
            </a:r>
          </a:p>
          <a:p>
            <a:pPr algn="r">
              <a:spcBef>
                <a:spcPct val="50000"/>
              </a:spcBef>
            </a:pPr>
            <a:r>
              <a:rPr lang="ru-RU" altLang="ru-RU" sz="2000" i="1">
                <a:solidFill>
                  <a:srgbClr val="051101"/>
                </a:solidFill>
              </a:rPr>
              <a:t>   </a:t>
            </a:r>
          </a:p>
        </p:txBody>
      </p:sp>
      <p:pic>
        <p:nvPicPr>
          <p:cNvPr id="280576" name="Picture 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435600" y="1052513"/>
            <a:ext cx="3411538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24" name="Text Box 2048"/>
          <p:cNvSpPr txBox="1">
            <a:spLocks noChangeArrowheads="1"/>
          </p:cNvSpPr>
          <p:nvPr/>
        </p:nvSpPr>
        <p:spPr bwMode="ltGray">
          <a:xfrm>
            <a:off x="5148263" y="5589588"/>
            <a:ext cx="3995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51101"/>
                </a:solidFill>
              </a:rPr>
              <a:t>Переход Суворова через Альпы. Художник В.И.Суриков</a:t>
            </a:r>
          </a:p>
        </p:txBody>
      </p:sp>
    </p:spTree>
    <p:extLst>
      <p:ext uri="{BB962C8B-B14F-4D97-AF65-F5344CB8AC3E}">
        <p14:creationId xmlns:p14="http://schemas.microsoft.com/office/powerpoint/2010/main" val="1286008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/>
          <p:cNvSpPr>
            <a:spLocks noChangeArrowheads="1"/>
          </p:cNvSpPr>
          <p:nvPr/>
        </p:nvSpPr>
        <p:spPr bwMode="ltGray">
          <a:xfrm>
            <a:off x="0" y="1341438"/>
            <a:ext cx="3857625" cy="4397375"/>
          </a:xfrm>
          <a:prstGeom prst="verticalScroll">
            <a:avLst>
              <a:gd name="adj" fmla="val 12500"/>
            </a:avLst>
          </a:prstGeom>
          <a:solidFill>
            <a:srgbClr val="8BF9A5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Причина:</a:t>
            </a:r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победами над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Францией сумели 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воспользоваться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лишь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союзники России.</a:t>
            </a:r>
          </a:p>
          <a:p>
            <a:pPr algn="ctr" rtl="1"/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Цель союза</a:t>
            </a:r>
          </a:p>
          <a:p>
            <a:pPr algn="ctr" rtl="1"/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с Францией: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изоляция </a:t>
            </a:r>
            <a:endParaRPr lang="en-US" altLang="ru-RU">
              <a:solidFill>
                <a:srgbClr val="000000"/>
              </a:solidFill>
              <a:cs typeface="Times New Roman" pitchFamily="18" charset="0"/>
            </a:endParaRP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Британской и</a:t>
            </a:r>
            <a:endParaRPr lang="en-US" altLang="ru-RU">
              <a:solidFill>
                <a:srgbClr val="000000"/>
              </a:solidFill>
              <a:cs typeface="Times New Roman" pitchFamily="18" charset="0"/>
            </a:endParaRP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 Османской империй.</a:t>
            </a:r>
          </a:p>
          <a:p>
            <a:pPr algn="ctr" rtl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800" b="1">
              <a:solidFill>
                <a:srgbClr val="051101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66240" name="Text Box 0"/>
          <p:cNvSpPr txBox="1">
            <a:spLocks noChangeArrowheads="1"/>
          </p:cNvSpPr>
          <p:nvPr/>
        </p:nvSpPr>
        <p:spPr bwMode="ltGray">
          <a:xfrm>
            <a:off x="611188" y="333375"/>
            <a:ext cx="8137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>
                <a:solidFill>
                  <a:srgbClr val="051101"/>
                </a:solidFill>
              </a:rPr>
              <a:t>1800 год – изменение внешнеполитического курса: переориентация на союз с Францией</a:t>
            </a: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ltGray">
          <a:xfrm>
            <a:off x="4787900" y="1700213"/>
            <a:ext cx="3240088" cy="457200"/>
          </a:xfrm>
          <a:prstGeom prst="rect">
            <a:avLst/>
          </a:prstGeom>
          <a:solidFill>
            <a:srgbClr val="A8F1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ru-RU" altLang="ru-RU" b="1">
                <a:solidFill>
                  <a:srgbClr val="051101"/>
                </a:solidFill>
              </a:rPr>
              <a:t>События</a:t>
            </a:r>
          </a:p>
        </p:txBody>
      </p:sp>
      <p:sp>
        <p:nvSpPr>
          <p:cNvPr id="266258" name="Line 18"/>
          <p:cNvSpPr>
            <a:spLocks noChangeShapeType="1"/>
          </p:cNvSpPr>
          <p:nvPr/>
        </p:nvSpPr>
        <p:spPr bwMode="ltGray">
          <a:xfrm flipH="1">
            <a:off x="4500563" y="2205038"/>
            <a:ext cx="1223962" cy="158432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 type="none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ltGray">
          <a:xfrm>
            <a:off x="7092950" y="2205038"/>
            <a:ext cx="1295400" cy="1728787"/>
          </a:xfrm>
          <a:prstGeom prst="line">
            <a:avLst/>
          </a:prstGeom>
          <a:noFill/>
          <a:ln w="76200" cmpd="tri">
            <a:solidFill>
              <a:srgbClr val="051101"/>
            </a:solidFill>
            <a:round/>
            <a:headEnd type="none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ltGray">
          <a:xfrm>
            <a:off x="7200900" y="4149725"/>
            <a:ext cx="1943100" cy="1368425"/>
          </a:xfrm>
          <a:prstGeom prst="rect">
            <a:avLst/>
          </a:prstGeom>
          <a:solidFill>
            <a:srgbClr val="A8F1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51101"/>
                </a:solidFill>
              </a:rPr>
              <a:t>1800 г. - мир с Францией. Участие в союзах против Австрии и Англии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ltGray">
          <a:xfrm>
            <a:off x="5651500" y="2997200"/>
            <a:ext cx="1584325" cy="1006475"/>
          </a:xfrm>
          <a:prstGeom prst="rect">
            <a:avLst/>
          </a:prstGeom>
          <a:solidFill>
            <a:srgbClr val="A8F1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51101"/>
                </a:solidFill>
              </a:rPr>
              <a:t>Подготовка к походу в Индию</a:t>
            </a:r>
          </a:p>
        </p:txBody>
      </p:sp>
      <p:sp>
        <p:nvSpPr>
          <p:cNvPr id="285697" name="Line 1"/>
          <p:cNvSpPr>
            <a:spLocks noChangeShapeType="1"/>
          </p:cNvSpPr>
          <p:nvPr/>
        </p:nvSpPr>
        <p:spPr bwMode="ltGray">
          <a:xfrm>
            <a:off x="6443663" y="2205038"/>
            <a:ext cx="0" cy="719137"/>
          </a:xfrm>
          <a:prstGeom prst="line">
            <a:avLst/>
          </a:prstGeom>
          <a:noFill/>
          <a:ln w="76200" cmpd="tri">
            <a:solidFill>
              <a:srgbClr val="051101"/>
            </a:solidFill>
            <a:round/>
            <a:headEnd type="none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ltGray">
          <a:xfrm>
            <a:off x="3563938" y="4365481"/>
            <a:ext cx="2519362" cy="1311275"/>
          </a:xfrm>
          <a:prstGeom prst="rect">
            <a:avLst/>
          </a:prstGeom>
          <a:solidFill>
            <a:srgbClr val="A8F1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51101"/>
                </a:solidFill>
              </a:rPr>
              <a:t>Разрыв дипломатических отношений с Англией и Австрией</a:t>
            </a:r>
          </a:p>
        </p:txBody>
      </p:sp>
    </p:spTree>
    <p:extLst>
      <p:ext uri="{BB962C8B-B14F-4D97-AF65-F5344CB8AC3E}">
        <p14:creationId xmlns:p14="http://schemas.microsoft.com/office/powerpoint/2010/main" val="3373531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sz="4400" dirty="0"/>
              <a:t>Сближение России и республиканской Франции</a:t>
            </a:r>
          </a:p>
          <a:p>
            <a:pPr algn="ctr"/>
            <a:r>
              <a:rPr lang="ru-RU" sz="4400" dirty="0"/>
              <a:t>Разрыв отношений с Англией </a:t>
            </a:r>
          </a:p>
          <a:p>
            <a:pPr algn="ctr"/>
            <a:r>
              <a:rPr lang="ru-RU" sz="4400" dirty="0"/>
              <a:t>Подготовка русской армии к походу в Индию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Autofit/>
          </a:bodyPr>
          <a:lstStyle/>
          <a:p>
            <a:r>
              <a:rPr lang="ru-RU" sz="4800" dirty="0"/>
              <a:t>Изменение внешней политики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ltGray">
          <a:xfrm>
            <a:off x="684213" y="188913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51101"/>
                </a:solidFill>
              </a:rPr>
              <a:t> Оценка деятельности Павла </a:t>
            </a:r>
            <a:r>
              <a:rPr lang="en-US" altLang="ru-RU" sz="2800" b="1">
                <a:solidFill>
                  <a:srgbClr val="051101"/>
                </a:solidFill>
                <a:cs typeface="Times New Roman" pitchFamily="18" charset="0"/>
              </a:rPr>
              <a:t>I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836613"/>
            <a:ext cx="8201025" cy="5732462"/>
          </a:xfrm>
          <a:solidFill>
            <a:schemeClr val="tx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800" b="1" i="1">
                <a:solidFill>
                  <a:schemeClr val="folHlink"/>
                </a:solidFill>
              </a:rPr>
              <a:t>«Хотя многие русские, особенно при дворе и в армии, имели все основания забыть о Павле, фактически то, что Павел совершил за четыре года и три месяца своего правления, оказалось основополагающим для России в первой половине </a:t>
            </a:r>
            <a:r>
              <a:rPr lang="en-US" altLang="ru-RU" sz="2800" b="1" i="1">
                <a:solidFill>
                  <a:schemeClr val="folHlink"/>
                </a:solidFill>
              </a:rPr>
              <a:t>XIX</a:t>
            </a:r>
            <a:r>
              <a:rPr lang="ru-RU" altLang="ru-RU" sz="2800" b="1" i="1">
                <a:solidFill>
                  <a:schemeClr val="folHlink"/>
                </a:solidFill>
              </a:rPr>
              <a:t> века. Его реформы создали строго централизованную систему управления, сфокусированную на царе, военизировали нарождающуюся бюрократию, изменили армию и военное управление, урегулировали проблему престолонаследия, формально узаконили статус царской семьи и нанесли смертельный удар екатерининским новациям в местной системе управления».</a:t>
            </a:r>
          </a:p>
        </p:txBody>
      </p:sp>
      <p:sp>
        <p:nvSpPr>
          <p:cNvPr id="409600" name="Text Box 0"/>
          <p:cNvSpPr txBox="1">
            <a:spLocks noChangeArrowheads="1"/>
          </p:cNvSpPr>
          <p:nvPr/>
        </p:nvSpPr>
        <p:spPr bwMode="ltGray">
          <a:xfrm>
            <a:off x="2987675" y="6165850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rgbClr val="051101"/>
                </a:solidFill>
              </a:rPr>
              <a:t>Родерик Мак-Грю, американский историк</a:t>
            </a:r>
          </a:p>
        </p:txBody>
      </p:sp>
    </p:spTree>
    <p:extLst>
      <p:ext uri="{BB962C8B-B14F-4D97-AF65-F5344CB8AC3E}">
        <p14:creationId xmlns:p14="http://schemas.microsoft.com/office/powerpoint/2010/main" val="16828456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Заговор и дворцовый переворот 11 марта 1801 года в Михайловском замке</a:t>
            </a:r>
          </a:p>
        </p:txBody>
      </p:sp>
      <p:pic>
        <p:nvPicPr>
          <p:cNvPr id="4" name="Содержимое 3" descr="http://www.ilovepetersburg.ru/sites/default/files/dostoprimechatelnosti/mikhaylovsky_zamok/mikhaylovsky_zamok_700x488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Параграф </a:t>
            </a:r>
            <a:r>
              <a:rPr lang="ru-RU" sz="4000"/>
              <a:t>26,вопросы.</a:t>
            </a:r>
            <a:r>
              <a:rPr lang="ru-RU" sz="4000" dirty="0"/>
              <a:t> </a:t>
            </a:r>
          </a:p>
          <a:p>
            <a:pPr marL="0" indent="0">
              <a:buNone/>
            </a:pPr>
            <a:endParaRPr lang="ru-RU" sz="4000" dirty="0"/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Домашнее</a:t>
            </a:r>
            <a:r>
              <a:rPr lang="ru-RU" dirty="0"/>
              <a:t> </a:t>
            </a:r>
            <a:r>
              <a:rPr lang="ru-RU" sz="6000" dirty="0"/>
              <a:t>задание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030119"/>
              </p:ext>
            </p:extLst>
          </p:nvPr>
        </p:nvGraphicFramePr>
        <p:xfrm>
          <a:off x="899593" y="1916832"/>
          <a:ext cx="7560839" cy="4267883"/>
        </p:xfrm>
        <a:graphic>
          <a:graphicData uri="http://schemas.openxmlformats.org/drawingml/2006/table">
            <a:tbl>
              <a:tblPr firstRow="1" firstCol="1" bandRow="1"/>
              <a:tblGrid>
                <a:gridCol w="2552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Вопросы сравнения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Екатерина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Павел 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 о престолонаследии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1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Органы государственного управления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Крестьянский вопрос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Дворянские привилегии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245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6" name="AutoShape 0"/>
          <p:cNvSpPr>
            <a:spLocks noChangeArrowheads="1"/>
          </p:cNvSpPr>
          <p:nvPr/>
        </p:nvSpPr>
        <p:spPr bwMode="ltGray">
          <a:xfrm>
            <a:off x="1042988" y="1268413"/>
            <a:ext cx="7223125" cy="12192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8BF9A5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000000"/>
                </a:solidFill>
              </a:rPr>
              <a:t>Какова ваша позиция</a:t>
            </a:r>
            <a:r>
              <a:rPr lang="en-US" altLang="ru-RU" sz="2800" b="1">
                <a:solidFill>
                  <a:srgbClr val="000000"/>
                </a:solidFill>
              </a:rPr>
              <a:t>?</a:t>
            </a:r>
            <a:endParaRPr lang="ru-RU" altLang="ru-RU" sz="2800" b="1">
              <a:solidFill>
                <a:srgbClr val="000000"/>
              </a:solidFill>
            </a:endParaRPr>
          </a:p>
        </p:txBody>
      </p:sp>
      <p:sp>
        <p:nvSpPr>
          <p:cNvPr id="347137" name="Text Box 1"/>
          <p:cNvSpPr txBox="1">
            <a:spLocks noChangeArrowheads="1"/>
          </p:cNvSpPr>
          <p:nvPr/>
        </p:nvSpPr>
        <p:spPr bwMode="ltGray">
          <a:xfrm>
            <a:off x="395288" y="260350"/>
            <a:ext cx="8569325" cy="946150"/>
          </a:xfrm>
          <a:prstGeom prst="rect">
            <a:avLst/>
          </a:prstGeom>
          <a:solidFill>
            <a:srgbClr val="CBFA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ru-RU" altLang="ru-RU" sz="2800" b="1" i="1">
                <a:solidFill>
                  <a:srgbClr val="051101"/>
                </a:solidFill>
              </a:rPr>
              <a:t>В чем вы видите причины столь разных подходов к оценке царствования Павла </a:t>
            </a:r>
            <a:r>
              <a:rPr lang="en-US" altLang="ru-RU" sz="2800" b="1" i="1">
                <a:solidFill>
                  <a:srgbClr val="051101"/>
                </a:solidFill>
                <a:cs typeface="Times New Roman" pitchFamily="18" charset="0"/>
              </a:rPr>
              <a:t>I</a:t>
            </a:r>
            <a:r>
              <a:rPr lang="ru-RU" altLang="ru-RU" sz="2800" b="1" i="1">
                <a:solidFill>
                  <a:srgbClr val="051101"/>
                </a:solidFill>
                <a:cs typeface="Times New Roman" pitchFamily="18" charset="0"/>
              </a:rPr>
              <a:t> </a:t>
            </a:r>
            <a:r>
              <a:rPr lang="en-US" altLang="ru-RU" sz="2800" b="1" i="1">
                <a:solidFill>
                  <a:srgbClr val="051101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410624" name="Picture 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348038" y="2420938"/>
            <a:ext cx="2900362" cy="41846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1649" name="Text Box 1"/>
          <p:cNvSpPr txBox="1">
            <a:spLocks noChangeArrowheads="1"/>
          </p:cNvSpPr>
          <p:nvPr/>
        </p:nvSpPr>
        <p:spPr bwMode="ltGray">
          <a:xfrm>
            <a:off x="179388" y="3716338"/>
            <a:ext cx="3097212" cy="519112"/>
          </a:xfrm>
          <a:prstGeom prst="rect">
            <a:avLst/>
          </a:prstGeom>
          <a:solidFill>
            <a:srgbClr val="CBFA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ru-RU" altLang="ru-RU" sz="2800" b="1">
                <a:solidFill>
                  <a:srgbClr val="000000"/>
                </a:solidFill>
              </a:rPr>
              <a:t>Реформатор </a:t>
            </a:r>
            <a:r>
              <a:rPr lang="en-US" altLang="ru-RU" sz="2800" b="1">
                <a:solidFill>
                  <a:srgbClr val="000000"/>
                </a:solidFill>
              </a:rPr>
              <a:t>?</a:t>
            </a:r>
            <a:endParaRPr lang="ru-RU" altLang="ru-RU" sz="2800" b="1">
              <a:solidFill>
                <a:srgbClr val="000000"/>
              </a:solidFill>
            </a:endParaRPr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ltGray">
          <a:xfrm>
            <a:off x="6300788" y="3789363"/>
            <a:ext cx="2843212" cy="519112"/>
          </a:xfrm>
          <a:prstGeom prst="rect">
            <a:avLst/>
          </a:prstGeom>
          <a:solidFill>
            <a:srgbClr val="CBFA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000000"/>
                </a:solidFill>
              </a:rPr>
              <a:t>Деспот</a:t>
            </a:r>
            <a:r>
              <a:rPr lang="en-US" altLang="ru-RU" sz="2800" b="1">
                <a:solidFill>
                  <a:srgbClr val="000000"/>
                </a:solidFill>
              </a:rPr>
              <a:t>?</a:t>
            </a:r>
            <a:endParaRPr lang="ru-RU" altLang="ru-RU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79639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6" name="Text Box 8"/>
          <p:cNvSpPr txBox="1">
            <a:spLocks noChangeArrowheads="1"/>
          </p:cNvSpPr>
          <p:nvPr/>
        </p:nvSpPr>
        <p:spPr bwMode="ltGray">
          <a:xfrm>
            <a:off x="827088" y="404813"/>
            <a:ext cx="7705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ru-RU" altLang="ru-RU" sz="2800" b="1" i="1">
              <a:solidFill>
                <a:srgbClr val="9900FF"/>
              </a:solidFill>
            </a:endParaRPr>
          </a:p>
        </p:txBody>
      </p:sp>
      <p:sp>
        <p:nvSpPr>
          <p:cNvPr id="630785" name="Text Box 1"/>
          <p:cNvSpPr txBox="1">
            <a:spLocks noChangeArrowheads="1"/>
          </p:cNvSpPr>
          <p:nvPr/>
        </p:nvSpPr>
        <p:spPr bwMode="ltGray">
          <a:xfrm>
            <a:off x="250825" y="908050"/>
            <a:ext cx="8713788" cy="4722813"/>
          </a:xfrm>
          <a:prstGeom prst="rect">
            <a:avLst/>
          </a:prstGeom>
          <a:solidFill>
            <a:srgbClr val="AFF2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 же Павел I в одном частном письме сказал о самом себе так:</a:t>
            </a:r>
            <a:endParaRPr lang="en-US" altLang="ru-RU" sz="3200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altLang="ru-RU" sz="3200" b="1" i="1">
                <a:solidFill>
                  <a:srgbClr val="000000"/>
                </a:solidFill>
              </a:rPr>
              <a:t>"Для меня не существует ни партий, ни интересов, кроме интересов государства, а при моём характере мне тяжело видеть, что дела идут вкривь и вкось, и что причиною тому небрежность и личные виды. Я желаю лучше быть ненавидимым за правое дело, чем любимым за дело неправое!"</a:t>
            </a:r>
          </a:p>
        </p:txBody>
      </p:sp>
    </p:spTree>
    <p:extLst>
      <p:ext uri="{BB962C8B-B14F-4D97-AF65-F5344CB8AC3E}">
        <p14:creationId xmlns:p14="http://schemas.microsoft.com/office/powerpoint/2010/main" val="762100274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Цель урока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: дать оценку личности и деятельности Павла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Задачи.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Обучающие: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познакомить учащихся с личностью Павла I;</a:t>
            </a:r>
          </a:p>
          <a:p>
            <a:pPr lvl="0"/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сформировать представление о характере внутренней и внешней политики Павла I.</a:t>
            </a:r>
          </a:p>
          <a:p>
            <a:pPr lvl="0"/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выяснить причины дворцового переворота 1801 года и его сущность.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736080"/>
            <a:ext cx="2895600" cy="45719"/>
          </a:xfrm>
        </p:spPr>
        <p:txBody>
          <a:bodyPr/>
          <a:lstStyle/>
          <a:p>
            <a:endParaRPr lang="en-US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0F66-A210-441B-9857-94298F4F73EA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86875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Задачи:</a:t>
            </a:r>
          </a:p>
          <a:p>
            <a:r>
              <a:rPr lang="ru-RU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Развивающие: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расширить исторический кругозор с помощью изучаемой темы;</a:t>
            </a:r>
          </a:p>
          <a:p>
            <a:pPr lvl="0"/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развивать умение анализировать факты и делать выводы.</a:t>
            </a:r>
          </a:p>
          <a:p>
            <a:r>
              <a:rPr lang="ru-RU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Воспитательные: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воспитывать интерес и уважение к истории Отечества.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736080"/>
            <a:ext cx="2895600" cy="45719"/>
          </a:xfrm>
        </p:spPr>
        <p:txBody>
          <a:bodyPr/>
          <a:lstStyle/>
          <a:p>
            <a:endParaRPr lang="en-US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0F66-A210-441B-9857-94298F4F73EA}" type="slidenum">
              <a:rPr lang="en-US" altLang="ru-RU" smtClean="0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7802602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1600200"/>
            <a:ext cx="3122478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2300" i="1" dirty="0"/>
              <a:t>По отзывам современников, маленький Павел был умным и отзывчивым ребёнком, быстро научился писать и читать, проявляя особые успехи в математике. </a:t>
            </a:r>
            <a:endParaRPr lang="ru-RU" sz="2300" dirty="0"/>
          </a:p>
          <a:p>
            <a:r>
              <a:rPr lang="ru-RU" sz="2300" i="1" dirty="0"/>
              <a:t>В 1760 году, когда Павлу не было и шести лет, Елизавета Петровна назначает воспитателем будущего наследника престола Никиту Ивановича Панина. Он был сторонником просвещения. Под воздействием этих идей формировалось мировоззрение юного Павла. </a:t>
            </a:r>
            <a:endParaRPr lang="ru-RU" sz="23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43570" y="285728"/>
            <a:ext cx="3119430" cy="1381148"/>
          </a:xfrm>
        </p:spPr>
        <p:txBody>
          <a:bodyPr>
            <a:noAutofit/>
          </a:bodyPr>
          <a:lstStyle/>
          <a:p>
            <a:r>
              <a:rPr lang="ru-RU" sz="2400" dirty="0"/>
              <a:t>Воспитатель </a:t>
            </a:r>
            <a:br>
              <a:rPr lang="ru-RU" sz="2400" dirty="0"/>
            </a:br>
            <a:r>
              <a:rPr lang="ru-RU" sz="2400" dirty="0"/>
              <a:t>Павла I–</a:t>
            </a:r>
            <a:br>
              <a:rPr lang="ru-RU" sz="2400" dirty="0"/>
            </a:br>
            <a:r>
              <a:rPr lang="ru-RU" sz="2400" dirty="0"/>
              <a:t>Никита Иванович Панин</a:t>
            </a:r>
          </a:p>
        </p:txBody>
      </p:sp>
      <p:pic>
        <p:nvPicPr>
          <p:cNvPr id="5" name="Содержимое 3" descr="http://www.fotocollag.ru/img/pict/man/m012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933450"/>
            <a:ext cx="4076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7686" y="1600200"/>
            <a:ext cx="4408362" cy="5114948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«Блаженство всех и каждого!» главный принцип, провозглашённый императором. </a:t>
            </a:r>
          </a:p>
          <a:p>
            <a:pPr lvl="0"/>
            <a:r>
              <a:rPr lang="ru-RU" sz="2400" dirty="0"/>
              <a:t>«В стране нет вторых, только первый – и все остальные» </a:t>
            </a:r>
          </a:p>
          <a:p>
            <a:r>
              <a:rPr lang="ru-RU" sz="2400" dirty="0"/>
              <a:t>«…каждый подданный имеет значение, поскольку я с ним говорю и до тех пор, пока я с ним говорю. Я – ваш закон!»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500042"/>
            <a:ext cx="3624274" cy="1066800"/>
          </a:xfrm>
        </p:spPr>
        <p:txBody>
          <a:bodyPr>
            <a:normAutofit/>
          </a:bodyPr>
          <a:lstStyle/>
          <a:p>
            <a:r>
              <a:rPr lang="ru-RU" sz="2800" dirty="0"/>
              <a:t>Император Павел </a:t>
            </a:r>
            <a:r>
              <a:rPr sz="2800"/>
              <a:t>I</a:t>
            </a:r>
            <a:endParaRPr lang="ru-RU" sz="2800" dirty="0"/>
          </a:p>
        </p:txBody>
      </p:sp>
      <p:pic>
        <p:nvPicPr>
          <p:cNvPr id="7" name="i-main-pic" descr="Картинка 2 из 8032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3556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698</TotalTime>
  <Words>1228</Words>
  <Application>Microsoft Office PowerPoint</Application>
  <PresentationFormat>Экран (4:3)</PresentationFormat>
  <Paragraphs>212</Paragraphs>
  <Slides>32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Constantia</vt:lpstr>
      <vt:lpstr>Times New Roman</vt:lpstr>
      <vt:lpstr>Wingdings</vt:lpstr>
      <vt:lpstr>Wingdings 2</vt:lpstr>
      <vt:lpstr>Бумажная</vt:lpstr>
      <vt:lpstr>Россия при Павле 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  Павла I– Никита Иванович Панин</vt:lpstr>
      <vt:lpstr>Император Павел I</vt:lpstr>
      <vt:lpstr>Презентация PowerPoint</vt:lpstr>
      <vt:lpstr>Изменение управления</vt:lpstr>
      <vt:lpstr>Ограничение дворянских прав и привилегий  ( «Разжалованная грамота дворянству»)</vt:lpstr>
      <vt:lpstr>Крестьянский вопрос</vt:lpstr>
      <vt:lpstr>Рассмотрим, как относились к деятельности Павла различные категории людей в стране?</vt:lpstr>
      <vt:lpstr>Внешняя политика Павла I</vt:lpstr>
      <vt:lpstr>Вторая антифранцузская коалиция</vt:lpstr>
      <vt:lpstr>Военные действия</vt:lpstr>
      <vt:lpstr>Презентация PowerPoint</vt:lpstr>
      <vt:lpstr>Летом 1798 года русско-турецкий флот овладел Ионическими островами</vt:lpstr>
      <vt:lpstr>Осенью 1798 года Ф.Ф Ушаков осадил остров Корфу                  Ф.Ф Ушаков</vt:lpstr>
      <vt:lpstr>А.В.Суворов</vt:lpstr>
      <vt:lpstr>Сражение на реке Адда</vt:lpstr>
      <vt:lpstr>Сражение на реке Треббия</vt:lpstr>
      <vt:lpstr>Сражение у местечка Нови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внешней политики</vt:lpstr>
      <vt:lpstr>Заговор и дворцовый переворот 11 марта 1801 года в Михайловском замке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истории - Россия при Павле I учитель истории и обществознания Ашаткина А. И.</dc:title>
  <dc:subject>Урок для 7 класса</dc:subject>
  <dc:creator>ProjectSoft</dc:creator>
  <cp:keywords>Презентация к уроку по истории - Россия при Павле I учитель истории и обществознания Ашаткина А. И.</cp:keywords>
  <cp:lastModifiedBy>ProjectSoft</cp:lastModifiedBy>
  <cp:revision>59</cp:revision>
  <dcterms:modified xsi:type="dcterms:W3CDTF">2025-04-15T09:18:01Z</dcterms:modified>
  <cp:category>Презентация к уроку по истории - Россия при Павле I учитель истории и обществознания Ашаткина А. И.</cp:category>
</cp:coreProperties>
</file>