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9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6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6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33.xml" ContentType="application/vnd.openxmlformats-officedocument.presentationml.slide+xml"/>
  <Override PartName="/ppt/slides/slide120.xml" ContentType="application/vnd.openxmlformats-officedocument.presentationml.slide+xml"/>
  <Override PartName="/ppt/slides/slide119.xml" ContentType="application/vnd.openxmlformats-officedocument.presentationml.slide+xml"/>
  <Override PartName="/ppt/slides/slide118.xml" ContentType="application/vnd.openxmlformats-officedocument.presentationml.slide+xml"/>
  <Override PartName="/ppt/slides/slide117.xml" ContentType="application/vnd.openxmlformats-officedocument.presentationml.slide+xml"/>
  <Override PartName="/ppt/slides/slide115.xml" ContentType="application/vnd.openxmlformats-officedocument.presentationml.slide+xml"/>
  <Override PartName="/ppt/slides/slide114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108.xml" ContentType="application/vnd.openxmlformats-officedocument.presentationml.slide+xml"/>
  <Override PartName="/ppt/slides/slide128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0.xml" ContentType="application/vnd.openxmlformats-officedocument.presentationml.slide+xml"/>
  <Override PartName="/ppt/slides/slide97.xml" ContentType="application/vnd.openxmlformats-officedocument.presentationml.slide+xml"/>
  <Override PartName="/ppt/slides/slide94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93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5.xml" ContentType="application/vnd.openxmlformats-officedocument.presentationml.slide+xml"/>
  <Override PartName="/ppt/slides/slide84.xml" ContentType="application/vnd.openxmlformats-officedocument.presentationml.slide+xml"/>
  <Override PartName="/ppt/slides/slide73.xml" ContentType="application/vnd.openxmlformats-officedocument.presentationml.slide+xml"/>
  <Override PartName="/ppt/slides/slide69.xml" ContentType="application/vnd.openxmlformats-officedocument.presentationml.slide+xml"/>
  <Override PartName="/ppt/slides/slide67.xml" ContentType="application/vnd.openxmlformats-officedocument.presentationml.slide+xml"/>
  <Override PartName="/ppt/slides/slide134.xml" ContentType="application/vnd.openxmlformats-officedocument.presentationml.slide+xml"/>
  <Override PartName="/ppt/slides/slide66.xml" ContentType="application/vnd.openxmlformats-officedocument.presentationml.slide+xml"/>
  <Override PartName="/ppt/slides/slide98.xml" ContentType="application/vnd.openxmlformats-officedocument.presentationml.slide+xml"/>
  <Override PartName="/ppt/slides/slide76.xml" ContentType="application/vnd.openxmlformats-officedocument.presentationml.slide+xml"/>
  <Override PartName="/ppt/slides/slide127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78.xml" ContentType="application/vnd.openxmlformats-officedocument.presentationml.slide+xml"/>
  <Override PartName="/ppt/slides/slide6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13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59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5.xml" ContentType="application/vnd.openxmlformats-officedocument.presentationml.slide+xml"/>
  <Override PartName="/ppt/slides/slide99.xml" ContentType="application/vnd.openxmlformats-officedocument.presentationml.slide+xml"/>
  <Override PartName="/ppt/slides/slide72.xml" ContentType="application/vnd.openxmlformats-officedocument.presentationml.slide+xml"/>
  <Override PartName="/ppt/slides/slide9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32.xml" ContentType="application/vnd.openxmlformats-officedocument.presentationml.slide+xml"/>
  <Override PartName="/ppt/slides/slide91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95.xml" ContentType="application/vnd.openxmlformats-officedocument.presentationml.slide+xml"/>
  <Override PartName="/ppt/slides/slide15.xml" ContentType="application/vnd.openxmlformats-officedocument.presentationml.slide+xml"/>
  <Override PartName="/ppt/slides/slide61.xml" ContentType="application/vnd.openxmlformats-officedocument.presentationml.slide+xml"/>
  <Override PartName="/ppt/slides/slide14.xml" ContentType="application/vnd.openxmlformats-officedocument.presentationml.slide+xml"/>
  <Override PartName="/ppt/slides/slide87.xml" ContentType="application/vnd.openxmlformats-officedocument.presentationml.slide+xml"/>
  <Override PartName="/ppt/slides/slide103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8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68.xml" ContentType="application/vnd.openxmlformats-officedocument.presentationml.slide+xml"/>
  <Override PartName="/ppt/slides/slide3.xml" ContentType="application/vnd.openxmlformats-officedocument.presentationml.slide+xml"/>
  <Override PartName="/ppt/slides/slide132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2.xml" ContentType="application/vnd.openxmlformats-officedocument.presentationml.slide+xml"/>
  <Override PartName="/ppt/slides/slide77.xml" ContentType="application/vnd.openxmlformats-officedocument.presentationml.slide+xml"/>
  <Override PartName="/ppt/slides/slide11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71.xml" ContentType="application/vnd.openxmlformats-officedocument.presentationml.slide+xml"/>
  <Override PartName="/ppt/slides/slide10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s/slide101.xml" ContentType="application/vnd.openxmlformats-officedocument.presentationml.slide+xml"/>
  <Override PartName="/ppt/slides/slide13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5.xml" ContentType="application/vnd.openxmlformats-officedocument.presentationml.slide+xml"/>
  <Override PartName="/ppt/slides/slide60.xml" ContentType="application/vnd.openxmlformats-officedocument.presentationml.slide+xml"/>
  <Override PartName="/ppt/slides/slide70.xml" ContentType="application/vnd.openxmlformats-officedocument.presentationml.slide+xml"/>
  <Override PartName="/ppt/slides/slide125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slides/slide90.xml" ContentType="application/vnd.openxmlformats-officedocument.presentationml.slide+xml"/>
  <Override PartName="/ppt/viewProps.xml" ContentType="application/vnd.openxmlformats-officedocument.presentationml.viewProps+xml"/>
  <Override PartName="/ppt/slides/slide74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116.xml" ContentType="application/vnd.openxmlformats-officedocument.presentationml.slide+xml"/>
  <Override PartName="/ppt/slides/slide62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</p:sldIdLst>
  <p:sldSz cx="12192000" cy="6858000"/>
  <p:notesSz cx="12192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Relationship Id="rId142" Type="http://schemas.openxmlformats.org/officeDocument/2006/relationships/presProps" Target="presProps.xml" /><Relationship Id="rId143" Type="http://schemas.openxmlformats.org/officeDocument/2006/relationships/tableStyles" Target="tableStyles.xml" /><Relationship Id="rId14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/>
          <p:nvPr/>
        </p:nvGrpSpPr>
        <p:grpSpPr bwMode="auto">
          <a:xfrm>
            <a:off x="-8467" y="4724399"/>
            <a:ext cx="12192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>
              <a:gsLst>
                <a:gs pos="0">
                  <a:schemeClr val="accent1">
                    <a:gamma val="0"/>
                    <a:shade val="69804"/>
                    <a:invGamm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8467" y="0"/>
            <a:ext cx="12192000" cy="2205038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folHlink">
                  <a:gamma val="0"/>
                  <a:shade val="46275"/>
                  <a:invGamma val="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3934" y="2260601"/>
            <a:ext cx="11976100" cy="239236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1219200" y="1404938"/>
            <a:ext cx="9652000" cy="762000"/>
          </a:xfrm>
        </p:spPr>
        <p:txBody>
          <a:bodyPr/>
          <a:lstStyle>
            <a:lvl1pPr>
              <a:defRPr sz="44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ChangeArrowheads="1" noGrp="1"/>
          </p:cNvSpPr>
          <p:nvPr>
            <p:ph type="subTitle" idx="1"/>
          </p:nvPr>
        </p:nvSpPr>
        <p:spPr bwMode="white">
          <a:xfrm>
            <a:off x="1320800" y="5334000"/>
            <a:ext cx="9448799" cy="609600"/>
          </a:xfrm>
        </p:spPr>
        <p:txBody>
          <a:bodyPr/>
          <a:lstStyle>
            <a:lvl1pPr marL="0" indent="0" algn="ctr">
              <a:buFont typeface="Wingdings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3095" name="Group 23"/>
          <p:cNvGrpSpPr/>
          <p:nvPr/>
        </p:nvGrpSpPr>
        <p:grpSpPr bwMode="auto">
          <a:xfrm>
            <a:off x="-8466" y="0"/>
            <a:ext cx="12206817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/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 fill="norm" stroke="1" extrusionOk="0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/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 fill="norm" stroke="1" extrusionOk="0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/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 fill="norm" stroke="1" extrusionOk="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/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 fill="norm" stroke="1" extrusionOk="0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A1412E7-59CC-448B-98FA-07E32153F6C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28601"/>
            <a:ext cx="2743200" cy="606266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28601"/>
            <a:ext cx="8026400" cy="60626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569CCC6-8700-442A-99EF-3988EA9AE19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bl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28601"/>
            <a:ext cx="10871200" cy="90011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 bwMode="auto">
          <a:xfrm>
            <a:off x="609600" y="1343025"/>
            <a:ext cx="10972800" cy="4948238"/>
          </a:xfrm>
        </p:spPr>
        <p:txBody>
          <a:bodyPr/>
          <a:lstStyle/>
          <a:p>
            <a:pPr>
              <a:defRPr/>
            </a:pPr>
            <a:r>
              <a:rPr lang="ru-RU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>
          <a:xfrm>
            <a:off x="9753600" y="6461126"/>
            <a:ext cx="2235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472238"/>
            <a:ext cx="812800" cy="233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CC20-0A80-43D8-99B4-8BF6C9911F11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3CDE338-D0BD-444F-8CCA-1567624A4ADD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4230874-801F-438C-A07B-846650D4F81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343025"/>
            <a:ext cx="5384800" cy="49482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600" y="1343025"/>
            <a:ext cx="5384800" cy="49482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EDE3F3-C2CA-4598-AFD2-92CA74E4C67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0317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40318" y="2505074"/>
            <a:ext cx="5158316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71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12A36F6-64D8-40D4-8009-8A46EA48EB0F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CF2CF9-F797-4186-90AB-A547ED54C112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ADE9101-6B65-4F87-86C8-EADBDEC7B2DF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F9603D3-7751-4988-BF57-60D4E577D69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253EFD7-02ED-426E-87A8-9BD6E518995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27518" y="22225"/>
          <a:ext cx="12134849" cy="1181099"/>
        </p:xfrm>
        <a:graphic>
          <a:graphicData uri="http://schemas.openxmlformats.org/presentationml/2006/ole">
            <p:oleObj name="oleObj" r:id="rId15" imgW="6653530" imgH="1180465" progId="">
              <p:embed/>
              <p:pic>
                <p:nvPicPr>
                  <p:cNvPr id="2" name=""/>
                  <p:cNvPicPr/>
                  <p:nvPr/>
                </p:nvPicPr>
                <p:blipFill>
                  <a:blip r:embed="rId14"/>
                  <a:stretch/>
                </p:blipFill>
                <p:spPr bwMode="auto">
                  <a:xfrm>
                    <a:off x="27518" y="22225"/>
                    <a:ext cx="12134849" cy="1181099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1" y="6453188"/>
            <a:ext cx="12145433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609600" y="1343025"/>
            <a:ext cx="10972800" cy="4948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9753600" y="6461126"/>
            <a:ext cx="22352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09600" y="6472238"/>
            <a:ext cx="8128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3AA94E6-6D5F-4966-BA54-19E58A3A5E92}" type="slidenum">
              <a:rPr lang="en-US"/>
              <a:t/>
            </a:fld>
            <a:endParaRPr lang="en-US"/>
          </a:p>
        </p:txBody>
      </p:sp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white">
          <a:xfrm>
            <a:off x="609600" y="228601"/>
            <a:ext cx="1087120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041" name="Group 17"/>
          <p:cNvGrpSpPr/>
          <p:nvPr/>
        </p:nvGrpSpPr>
        <p:grpSpPr bwMode="auto">
          <a:xfrm>
            <a:off x="-14817" y="0"/>
            <a:ext cx="12213168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/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 fill="norm" stroke="1" extrusionOk="0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/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 fill="norm" stroke="1" extrusionOk="0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/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 fill="norm" stroke="1" extrusionOk="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/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 fill="norm" stroke="1" extrusionOk="0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1" hdr="0" sldNum="0"/>
  <p:txStyles>
    <p:titleStyle>
      <a:lvl1pPr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3600" b="1">
          <a:solidFill>
            <a:schemeClr val="bg1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lr>
          <a:schemeClr val="hlink"/>
        </a:buClr>
        <a:buFont typeface="Wingdings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lr>
          <a:schemeClr val="accent1"/>
        </a:buClr>
        <a:buFont typeface="Wingdings"/>
        <a:buChar char="§"/>
        <a:defRPr sz="28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73.xml"/><Relationship Id="rId4" Type="http://schemas.openxmlformats.org/officeDocument/2006/relationships/slide" Target="slide85.xml"/><Relationship Id="rId5" Type="http://schemas.openxmlformats.org/officeDocument/2006/relationships/slide" Target="slide108.xml"/><Relationship Id="rId6" Type="http://schemas.openxmlformats.org/officeDocument/2006/relationships/slide" Target="slide105.xml"/><Relationship Id="rId7" Type="http://schemas.openxmlformats.org/officeDocument/2006/relationships/slide" Target="slide99.xml"/></Relationships>
</file>

<file path=ppt/slides/_rels/slide10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6.jpg"/><Relationship Id="rId4" Type="http://schemas.openxmlformats.org/officeDocument/2006/relationships/image" Target="../media/image41.jpg"/></Relationships>
</file>

<file path=ppt/slides/_rels/slide10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jpg"/><Relationship Id="rId4" Type="http://schemas.openxmlformats.org/officeDocument/2006/relationships/image" Target="../media/image42.jpg"/><Relationship Id="rId5" Type="http://schemas.openxmlformats.org/officeDocument/2006/relationships/slide" Target="slide4.xml"/></Relationships>
</file>

<file path=ppt/slides/_rels/slide10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png"/><Relationship Id="rId4" Type="http://schemas.openxmlformats.org/officeDocument/2006/relationships/image" Target="../media/image42.jpg"/><Relationship Id="rId5" Type="http://schemas.openxmlformats.org/officeDocument/2006/relationships/slide" Target="slide4.xml"/></Relationships>
</file>

<file path=ppt/slides/_rels/slide10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3.jpg"/><Relationship Id="rId4" Type="http://schemas.openxmlformats.org/officeDocument/2006/relationships/image" Target="../media/image3.jpg"/><Relationship Id="rId5" Type="http://schemas.openxmlformats.org/officeDocument/2006/relationships/image" Target="../media/image5.png"/><Relationship Id="rId6" Type="http://schemas.openxmlformats.org/officeDocument/2006/relationships/slide" Target="slide4.xml"/></Relationships>
</file>

<file path=ppt/slides/_rels/slide10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43.jpg"/><Relationship Id="rId5" Type="http://schemas.openxmlformats.org/officeDocument/2006/relationships/slide" Target="slide4.xml"/></Relationships>
</file>

<file path=ppt/slides/_rels/slide10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44.jpg"/><Relationship Id="rId6" Type="http://schemas.openxmlformats.org/officeDocument/2006/relationships/slide" Target="slide4.xml"/></Relationships>
</file>

<file path=ppt/slides/_rels/slide10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5.jpg"/><Relationship Id="rId4" Type="http://schemas.openxmlformats.org/officeDocument/2006/relationships/slide" Target="slide4.xml"/></Relationships>
</file>

<file path=ppt/slides/_rels/slide10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46.jpg"/><Relationship Id="rId5" Type="http://schemas.openxmlformats.org/officeDocument/2006/relationships/image" Target="../media/image6.jpg"/><Relationship Id="rId6" Type="http://schemas.openxmlformats.org/officeDocument/2006/relationships/slide" Target="slide4.xml"/></Relationships>
</file>

<file path=ppt/slides/_rels/slide10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7.jpg"/><Relationship Id="rId4" Type="http://schemas.openxmlformats.org/officeDocument/2006/relationships/slide" Target="slide4.xml"/></Relationships>
</file>

<file path=ppt/slides/_rels/slide10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91.xml"/><Relationship Id="rId4" Type="http://schemas.openxmlformats.org/officeDocument/2006/relationships/slide" Target="slide114.xml"/><Relationship Id="rId5" Type="http://schemas.openxmlformats.org/officeDocument/2006/relationships/slide" Target="slide92.xml"/><Relationship Id="rId6" Type="http://schemas.openxmlformats.org/officeDocument/2006/relationships/slide" Target="slide95.xml"/><Relationship Id="rId7" Type="http://schemas.openxmlformats.org/officeDocument/2006/relationships/slide" Target="slide127.xml"/><Relationship Id="rId8" Type="http://schemas.openxmlformats.org/officeDocument/2006/relationships/slide" Target="slide4.xml"/></Relationships>
</file>

<file path=ppt/slides/_rels/slide1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47.jpg"/><Relationship Id="rId6" Type="http://schemas.openxmlformats.org/officeDocument/2006/relationships/slide" Target="slide4.xml"/></Relationships>
</file>

<file path=ppt/slides/_rels/slide1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48.jpg"/><Relationship Id="rId5" Type="http://schemas.openxmlformats.org/officeDocument/2006/relationships/slide" Target="slide4.xml"/></Relationships>
</file>

<file path=ppt/slides/_rels/slide1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48.jpg"/><Relationship Id="rId6" Type="http://schemas.openxmlformats.org/officeDocument/2006/relationships/slide" Target="slide4.xml"/></Relationships>
</file>

<file path=ppt/slides/_rels/slide1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49.jpg"/><Relationship Id="rId5" Type="http://schemas.openxmlformats.org/officeDocument/2006/relationships/slide" Target="slide4.xml"/></Relationships>
</file>

<file path=ppt/slides/_rels/slide1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0.jpg"/><Relationship Id="rId4" Type="http://schemas.openxmlformats.org/officeDocument/2006/relationships/image" Target="../media/image5.png"/><Relationship Id="rId5" Type="http://schemas.openxmlformats.org/officeDocument/2006/relationships/slide" Target="slide4.xml"/></Relationships>
</file>

<file path=ppt/slides/_rels/slide1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51.jpg"/><Relationship Id="rId5" Type="http://schemas.openxmlformats.org/officeDocument/2006/relationships/slide" Target="slide4.xml"/></Relationships>
</file>

<file path=ppt/slides/_rels/slide1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1.jpg"/><Relationship Id="rId4" Type="http://schemas.openxmlformats.org/officeDocument/2006/relationships/slide" Target="slide4.xml"/></Relationships>
</file>

<file path=ppt/slides/_rels/slide1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1.jpg"/><Relationship Id="rId4" Type="http://schemas.openxmlformats.org/officeDocument/2006/relationships/image" Target="../media/image8.jpg"/><Relationship Id="rId5" Type="http://schemas.openxmlformats.org/officeDocument/2006/relationships/slide" Target="slide4.xml"/></Relationships>
</file>

<file path=ppt/slides/_rels/slide1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2.jpg"/><Relationship Id="rId4" Type="http://schemas.openxmlformats.org/officeDocument/2006/relationships/slide" Target="slide4.xml"/><Relationship Id="rId5" Type="http://schemas.openxmlformats.org/officeDocument/2006/relationships/image" Target="../media/image5.png"/></Relationships>
</file>

<file path=ppt/slides/_rels/slide1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3.jpg"/><Relationship Id="rId4" Type="http://schemas.openxmlformats.org/officeDocument/2006/relationships/slide" Target="slide4.xml"/><Relationship Id="rId5" Type="http://schemas.openxmlformats.org/officeDocument/2006/relationships/image" Target="../media/image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133.xml"/><Relationship Id="rId4" Type="http://schemas.openxmlformats.org/officeDocument/2006/relationships/slide" Target="slide64.xml"/><Relationship Id="rId5" Type="http://schemas.openxmlformats.org/officeDocument/2006/relationships/slide" Target="slide54.xml"/><Relationship Id="rId6" Type="http://schemas.openxmlformats.org/officeDocument/2006/relationships/slide" Target="slide120.xml"/><Relationship Id="rId7" Type="http://schemas.openxmlformats.org/officeDocument/2006/relationships/slide" Target="slide50.xml"/></Relationships>
</file>

<file path=ppt/slides/_rels/slide1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54.jpg"/><Relationship Id="rId5" Type="http://schemas.openxmlformats.org/officeDocument/2006/relationships/slide" Target="slide4.xml"/></Relationships>
</file>

<file path=ppt/slides/_rels/slide1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slide" Target="slide4.xml"/></Relationships>
</file>

<file path=ppt/slides/_rels/slide1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4.xml"/><Relationship Id="rId4" Type="http://schemas.openxmlformats.org/officeDocument/2006/relationships/image" Target="../media/image6.jpg"/><Relationship Id="rId5" Type="http://schemas.openxmlformats.org/officeDocument/2006/relationships/image" Target="../media/image55.jpg"/></Relationships>
</file>

<file path=ppt/slides/_rels/slide1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56.jpg"/></Relationships>
</file>

<file path=ppt/slides/_rels/slide1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57.jpg"/><Relationship Id="rId5" Type="http://schemas.openxmlformats.org/officeDocument/2006/relationships/image" Target="../media/image3.jpg"/></Relationships>
</file>

<file path=ppt/slides/_rels/slide1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57.jpg"/></Relationships>
</file>

<file path=ppt/slides/_rels/slide1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8.jpg"/></Relationships>
</file>

<file path=ppt/slides/_rels/slide1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8.jpg"/></Relationships>
</file>

<file path=ppt/slides/_rels/slide1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58.jpg"/></Relationships>
</file>

<file path=ppt/slides/_rels/slide1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5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68.xml"/><Relationship Id="rId4" Type="http://schemas.openxmlformats.org/officeDocument/2006/relationships/slide" Target="slide63.xml"/><Relationship Id="rId5" Type="http://schemas.openxmlformats.org/officeDocument/2006/relationships/slide" Target="slide124.xml"/><Relationship Id="rId6" Type="http://schemas.openxmlformats.org/officeDocument/2006/relationships/slide" Target="slide115.xml"/></Relationships>
</file>

<file path=ppt/slides/_rels/slide1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3.jpg"/><Relationship Id="rId4" Type="http://schemas.openxmlformats.org/officeDocument/2006/relationships/image" Target="../media/image59.jpg"/></Relationships>
</file>

<file path=ppt/slides/_rels/slide1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6.jpg"/><Relationship Id="rId4" Type="http://schemas.openxmlformats.org/officeDocument/2006/relationships/image" Target="../media/image60.jpg"/></Relationships>
</file>

<file path=ppt/slides/_rels/slide1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5.png"/><Relationship Id="rId4" Type="http://schemas.openxmlformats.org/officeDocument/2006/relationships/image" Target="../media/image61.jpg"/></Relationships>
</file>

<file path=ppt/slides/_rels/slide1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62.jpg"/></Relationships>
</file>

<file path=ppt/slides/_rels/slide1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63.jpg"/></Relationships>
</file>

<file path=ppt/slides/_rels/slide1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6.jpg"/><Relationship Id="rId4" Type="http://schemas.openxmlformats.org/officeDocument/2006/relationships/image" Target="../media/image64.jpg"/></Relationships>
</file>

<file path=ppt/slides/_rels/slide1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3.jpg"/><Relationship Id="rId4" Type="http://schemas.openxmlformats.org/officeDocument/2006/relationships/image" Target="../media/image65.jpg"/></Relationships>
</file>

<file path=ppt/slides/_rels/slide1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3.jpg"/><Relationship Id="rId4" Type="http://schemas.openxmlformats.org/officeDocument/2006/relationships/image" Target="../media/image66.jpg"/></Relationships>
</file>

<file path=ppt/slides/_rels/slide1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3.jpg"/><Relationship Id="rId4" Type="http://schemas.openxmlformats.org/officeDocument/2006/relationships/image" Target="../media/image67.jpg"/></Relationships>
</file>

<file path=ppt/slides/_rels/slide1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45.xml"/><Relationship Id="rId4" Type="http://schemas.openxmlformats.org/officeDocument/2006/relationships/slide" Target="slide59.xml"/><Relationship Id="rId5" Type="http://schemas.openxmlformats.org/officeDocument/2006/relationships/slide" Target="slide97.xml"/><Relationship Id="rId6" Type="http://schemas.openxmlformats.org/officeDocument/2006/relationships/slide" Target="slide111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118.xml"/><Relationship Id="rId4" Type="http://schemas.openxmlformats.org/officeDocument/2006/relationships/slide" Target="slide119.xml"/><Relationship Id="rId5" Type="http://schemas.openxmlformats.org/officeDocument/2006/relationships/slide" Target="slide6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89.xml"/><Relationship Id="rId4" Type="http://schemas.openxmlformats.org/officeDocument/2006/relationships/slide" Target="slide103.xml"/><Relationship Id="rId5" Type="http://schemas.openxmlformats.org/officeDocument/2006/relationships/slide" Target="slide61.xml"/><Relationship Id="rId6" Type="http://schemas.openxmlformats.org/officeDocument/2006/relationships/slide" Target="slide80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87.xml"/><Relationship Id="rId4" Type="http://schemas.openxmlformats.org/officeDocument/2006/relationships/slide" Target="slide12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53.xml"/><Relationship Id="rId4" Type="http://schemas.openxmlformats.org/officeDocument/2006/relationships/slide" Target="slide84.xml"/><Relationship Id="rId5" Type="http://schemas.openxmlformats.org/officeDocument/2006/relationships/slide" Target="slide102.xml"/><Relationship Id="rId6" Type="http://schemas.openxmlformats.org/officeDocument/2006/relationships/slide" Target="slide107.xml"/><Relationship Id="rId7" Type="http://schemas.openxmlformats.org/officeDocument/2006/relationships/slide" Target="slide1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49.xml"/><Relationship Id="rId4" Type="http://schemas.openxmlformats.org/officeDocument/2006/relationships/slide" Target="slide82.xml"/><Relationship Id="rId5" Type="http://schemas.openxmlformats.org/officeDocument/2006/relationships/slide" Target="slide88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9.xml"/><Relationship Id="rId3" Type="http://schemas.openxmlformats.org/officeDocument/2006/relationships/slide" Target="slide57.xml"/><Relationship Id="rId4" Type="http://schemas.openxmlformats.org/officeDocument/2006/relationships/slide" Target="slide75.xml"/><Relationship Id="rId5" Type="http://schemas.openxmlformats.org/officeDocument/2006/relationships/slide" Target="slide85.xml"/><Relationship Id="rId6" Type="http://schemas.openxmlformats.org/officeDocument/2006/relationships/image" Target="../media/image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4.xml"/><Relationship Id="rId3" Type="http://schemas.openxmlformats.org/officeDocument/2006/relationships/slide" Target="slide127.xml"/><Relationship Id="rId4" Type="http://schemas.openxmlformats.org/officeDocument/2006/relationships/slide" Target="slide122.xml"/><Relationship Id="rId5" Type="http://schemas.openxmlformats.org/officeDocument/2006/relationships/slide" Target="slide96.xml"/><Relationship Id="rId6" Type="http://schemas.openxmlformats.org/officeDocument/2006/relationships/image" Target="../media/image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32.xml"/><Relationship Id="rId3" Type="http://schemas.openxmlformats.org/officeDocument/2006/relationships/slide" Target="slide120.xml"/><Relationship Id="rId4" Type="http://schemas.openxmlformats.org/officeDocument/2006/relationships/slide" Target="slide51.xml"/><Relationship Id="rId5" Type="http://schemas.openxmlformats.org/officeDocument/2006/relationships/slide" Target="slide69.xml"/><Relationship Id="rId6" Type="http://schemas.openxmlformats.org/officeDocument/2006/relationships/image" Target="../media/image5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3.xml"/><Relationship Id="rId3" Type="http://schemas.openxmlformats.org/officeDocument/2006/relationships/slide" Target="slide115.xml"/><Relationship Id="rId4" Type="http://schemas.openxmlformats.org/officeDocument/2006/relationships/slide" Target="slide80.xml"/><Relationship Id="rId5" Type="http://schemas.openxmlformats.org/officeDocument/2006/relationships/image" Target="../media/image5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9.xml"/><Relationship Id="rId3" Type="http://schemas.openxmlformats.org/officeDocument/2006/relationships/slide" Target="slide97.xml"/><Relationship Id="rId4" Type="http://schemas.openxmlformats.org/officeDocument/2006/relationships/slide" Target="slide111.xml"/><Relationship Id="rId5" Type="http://schemas.openxmlformats.org/officeDocument/2006/relationships/slide" Target="slide118.xml"/><Relationship Id="rId6" Type="http://schemas.openxmlformats.org/officeDocument/2006/relationships/image" Target="../media/image5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5.xml"/><Relationship Id="rId3" Type="http://schemas.openxmlformats.org/officeDocument/2006/relationships/slide" Target="slide89.xml"/><Relationship Id="rId4" Type="http://schemas.openxmlformats.org/officeDocument/2006/relationships/slide" Target="slide103.xml"/><Relationship Id="rId5" Type="http://schemas.openxmlformats.org/officeDocument/2006/relationships/image" Target="../media/image5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3.xml"/><Relationship Id="rId3" Type="http://schemas.openxmlformats.org/officeDocument/2006/relationships/slide" Target="slide84.xml"/><Relationship Id="rId4" Type="http://schemas.openxmlformats.org/officeDocument/2006/relationships/slide" Target="slide107.xml"/><Relationship Id="rId5" Type="http://schemas.openxmlformats.org/officeDocument/2006/relationships/slide" Target="slide113.xml"/><Relationship Id="rId6" Type="http://schemas.openxmlformats.org/officeDocument/2006/relationships/slide" Target="slide123.xml"/><Relationship Id="rId7" Type="http://schemas.openxmlformats.org/officeDocument/2006/relationships/image" Target="../media/image5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9.xml"/><Relationship Id="rId3" Type="http://schemas.openxmlformats.org/officeDocument/2006/relationships/slide" Target="slide83.xml"/><Relationship Id="rId4" Type="http://schemas.openxmlformats.org/officeDocument/2006/relationships/image" Target="../media/image5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slide" Target="slide57.xml"/><Relationship Id="rId4" Type="http://schemas.openxmlformats.org/officeDocument/2006/relationships/slide" Target="slide134.xml"/><Relationship Id="rId5" Type="http://schemas.openxmlformats.org/officeDocument/2006/relationships/slide" Target="slide86.xml"/><Relationship Id="rId6" Type="http://schemas.openxmlformats.org/officeDocument/2006/relationships/slide" Target="slide99.xml"/><Relationship Id="rId7" Type="http://schemas.openxmlformats.org/officeDocument/2006/relationships/image" Target="../media/image6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2.xml"/><Relationship Id="rId3" Type="http://schemas.openxmlformats.org/officeDocument/2006/relationships/slide" Target="slide46.xml"/><Relationship Id="rId4" Type="http://schemas.openxmlformats.org/officeDocument/2006/relationships/slide" Target="slide110.xml"/><Relationship Id="rId5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5.xml"/><Relationship Id="rId3" Type="http://schemas.openxmlformats.org/officeDocument/2006/relationships/slide" Target="slide94.xml"/><Relationship Id="rId4" Type="http://schemas.openxmlformats.org/officeDocument/2006/relationships/slide" Target="slide96.xml"/><Relationship Id="rId5" Type="http://schemas.openxmlformats.org/officeDocument/2006/relationships/slide" Target="slide77.xml"/><Relationship Id="rId6" Type="http://schemas.openxmlformats.org/officeDocument/2006/relationships/image" Target="../media/image6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6.xml"/><Relationship Id="rId3" Type="http://schemas.openxmlformats.org/officeDocument/2006/relationships/slide" Target="slide121.xml"/><Relationship Id="rId4" Type="http://schemas.openxmlformats.org/officeDocument/2006/relationships/slide" Target="slide52.xml"/><Relationship Id="rId5" Type="http://schemas.openxmlformats.org/officeDocument/2006/relationships/slide" Target="slide71.xml"/><Relationship Id="rId6" Type="http://schemas.openxmlformats.org/officeDocument/2006/relationships/image" Target="../media/image6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2.xml"/><Relationship Id="rId3" Type="http://schemas.openxmlformats.org/officeDocument/2006/relationships/slide" Target="slide135.xml"/><Relationship Id="rId4" Type="http://schemas.openxmlformats.org/officeDocument/2006/relationships/slide" Target="slide116.xml"/><Relationship Id="rId5" Type="http://schemas.openxmlformats.org/officeDocument/2006/relationships/slide" Target="slide125.xml"/><Relationship Id="rId6" Type="http://schemas.openxmlformats.org/officeDocument/2006/relationships/slide" Target="slide60.xml"/><Relationship Id="rId7" Type="http://schemas.openxmlformats.org/officeDocument/2006/relationships/image" Target="../media/image6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5.xml"/><Relationship Id="rId3" Type="http://schemas.openxmlformats.org/officeDocument/2006/relationships/slide" Target="slide59.xml"/><Relationship Id="rId4" Type="http://schemas.openxmlformats.org/officeDocument/2006/relationships/slide" Target="slide98.xml"/><Relationship Id="rId5" Type="http://schemas.openxmlformats.org/officeDocument/2006/relationships/slide" Target="slide112.xml"/><Relationship Id="rId6" Type="http://schemas.openxmlformats.org/officeDocument/2006/relationships/slide" Target="slide131.xml"/><Relationship Id="rId7" Type="http://schemas.openxmlformats.org/officeDocument/2006/relationships/image" Target="../media/image6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6.xml"/><Relationship Id="rId3" Type="http://schemas.openxmlformats.org/officeDocument/2006/relationships/slide" Target="slide101.xml"/><Relationship Id="rId4" Type="http://schemas.openxmlformats.org/officeDocument/2006/relationships/slide" Target="slide100.xml"/><Relationship Id="rId5" Type="http://schemas.openxmlformats.org/officeDocument/2006/relationships/slide" Target="slide107.xml"/><Relationship Id="rId6" Type="http://schemas.openxmlformats.org/officeDocument/2006/relationships/slide" Target="slide123.xml"/><Relationship Id="rId7" Type="http://schemas.openxmlformats.org/officeDocument/2006/relationships/image" Target="../media/image6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3.xml"/><Relationship Id="rId3" Type="http://schemas.openxmlformats.org/officeDocument/2006/relationships/slide" Target="slide90.xml"/><Relationship Id="rId4" Type="http://schemas.openxmlformats.org/officeDocument/2006/relationships/slide" Target="slide104.xml"/><Relationship Id="rId5" Type="http://schemas.openxmlformats.org/officeDocument/2006/relationships/slide" Target="slide81.xml"/><Relationship Id="rId6" Type="http://schemas.openxmlformats.org/officeDocument/2006/relationships/slide" Target="slide48.xml"/><Relationship Id="rId7" Type="http://schemas.openxmlformats.org/officeDocument/2006/relationships/image" Target="../media/image6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slide" Target="slide99.xml"/><Relationship Id="rId4" Type="http://schemas.openxmlformats.org/officeDocument/2006/relationships/slide" Target="slide46.xml"/><Relationship Id="rId5" Type="http://schemas.openxmlformats.org/officeDocument/2006/relationships/slide" Target="slide110.xml"/><Relationship Id="rId6" Type="http://schemas.openxmlformats.org/officeDocument/2006/relationships/image" Target="../media/image7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28.xml"/><Relationship Id="rId3" Type="http://schemas.openxmlformats.org/officeDocument/2006/relationships/slide" Target="slide93.xml"/><Relationship Id="rId4" Type="http://schemas.openxmlformats.org/officeDocument/2006/relationships/slide" Target="slide96.xml"/><Relationship Id="rId5" Type="http://schemas.openxmlformats.org/officeDocument/2006/relationships/slide" Target="slide76.xml"/><Relationship Id="rId6" Type="http://schemas.openxmlformats.org/officeDocument/2006/relationships/image" Target="../media/image7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2.xml"/><Relationship Id="rId3" Type="http://schemas.openxmlformats.org/officeDocument/2006/relationships/slide" Target="slide70.xml"/><Relationship Id="rId4" Type="http://schemas.openxmlformats.org/officeDocument/2006/relationships/slide" Target="slide117.xml"/><Relationship Id="rId5" Type="http://schemas.openxmlformats.org/officeDocument/2006/relationships/slide" Target="slide60.xml"/><Relationship Id="rId6" Type="http://schemas.openxmlformats.org/officeDocument/2006/relationships/image" Target="../media/image7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8.xml"/><Relationship Id="rId3" Type="http://schemas.openxmlformats.org/officeDocument/2006/relationships/slide" Target="slide112.xml"/><Relationship Id="rId4" Type="http://schemas.openxmlformats.org/officeDocument/2006/relationships/slide" Target="slide48.xml"/><Relationship Id="rId5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3.jpg"/><Relationship Id="rId4" Type="http://schemas.openxmlformats.org/officeDocument/2006/relationships/slide" Target="slide9.xml"/><Relationship Id="rId5" Type="http://schemas.openxmlformats.org/officeDocument/2006/relationships/image" Target="../media/image4.png"/><Relationship Id="rId6" Type="http://schemas.openxmlformats.org/officeDocument/2006/relationships/slide" Target="slide20.xml"/><Relationship Id="rId7" Type="http://schemas.openxmlformats.org/officeDocument/2006/relationships/image" Target="../media/image5.png"/><Relationship Id="rId8" Type="http://schemas.openxmlformats.org/officeDocument/2006/relationships/slide" Target="slide28.xml"/><Relationship Id="rId9" Type="http://schemas.openxmlformats.org/officeDocument/2006/relationships/image" Target="../media/image6.jpg"/><Relationship Id="rId10" Type="http://schemas.openxmlformats.org/officeDocument/2006/relationships/slide" Target="slide36.xml"/><Relationship Id="rId11" Type="http://schemas.openxmlformats.org/officeDocument/2006/relationships/image" Target="../media/image7.jpg"/><Relationship Id="rId12" Type="http://schemas.openxmlformats.org/officeDocument/2006/relationships/slide" Target="slide42.xml"/><Relationship Id="rId13" Type="http://schemas.openxmlformats.org/officeDocument/2006/relationships/image" Target="../media/image8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6.xml"/><Relationship Id="rId3" Type="http://schemas.openxmlformats.org/officeDocument/2006/relationships/slide" Target="slide102.xml"/><Relationship Id="rId4" Type="http://schemas.openxmlformats.org/officeDocument/2006/relationships/image" Target="../media/image7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0.xml"/><Relationship Id="rId3" Type="http://schemas.openxmlformats.org/officeDocument/2006/relationships/slide" Target="slide104.xml"/><Relationship Id="rId4" Type="http://schemas.openxmlformats.org/officeDocument/2006/relationships/slide" Target="slide81.xml"/><Relationship Id="rId5" Type="http://schemas.openxmlformats.org/officeDocument/2006/relationships/image" Target="../media/image7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slide" Target="slide128.xml"/><Relationship Id="rId4" Type="http://schemas.openxmlformats.org/officeDocument/2006/relationships/slide" Target="slide79.xml"/><Relationship Id="rId5" Type="http://schemas.openxmlformats.org/officeDocument/2006/relationships/slide" Target="slide105.xm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slide" Target="slide72.xml"/><Relationship Id="rId4" Type="http://schemas.openxmlformats.org/officeDocument/2006/relationships/slide" Target="slide125.xml"/><Relationship Id="rId5" Type="http://schemas.openxmlformats.org/officeDocument/2006/relationships/slide" Target="slide117.xml"/><Relationship Id="rId6" Type="http://schemas.openxmlformats.org/officeDocument/2006/relationships/slide" Target="slide121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slide" Target="slide66.xml"/><Relationship Id="rId4" Type="http://schemas.openxmlformats.org/officeDocument/2006/relationships/slide" Target="slide101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slide" Target="slide4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slide" Target="slide4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slide" Target="slide4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86.xml"/><Relationship Id="rId4" Type="http://schemas.openxmlformats.org/officeDocument/2006/relationships/slide" Target="slide55.xml"/><Relationship Id="rId5" Type="http://schemas.openxmlformats.org/officeDocument/2006/relationships/slide" Target="slide110.xml"/><Relationship Id="rId6" Type="http://schemas.openxmlformats.org/officeDocument/2006/relationships/slide" Target="slide51.xml"/><Relationship Id="rId7" Type="http://schemas.openxmlformats.org/officeDocument/2006/relationships/slide" Target="slide106.xml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g"/><Relationship Id="rId4" Type="http://schemas.openxmlformats.org/officeDocument/2006/relationships/slide" Target="slide4.xm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slide" Target="slide4.xm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slide" Target="slide4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4.xm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g"/><Relationship Id="rId4" Type="http://schemas.openxmlformats.org/officeDocument/2006/relationships/slide" Target="slide4.xml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g"/><Relationship Id="rId4" Type="http://schemas.openxmlformats.org/officeDocument/2006/relationships/slide" Target="slide4.xml"/><Relationship Id="rId5" Type="http://schemas.openxmlformats.org/officeDocument/2006/relationships/image" Target="../media/image3.jp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slide" Target="slide4.xml"/><Relationship Id="rId4" Type="http://schemas.openxmlformats.org/officeDocument/2006/relationships/image" Target="../media/image14.jp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slide" Target="slide4.xml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jpg"/><Relationship Id="rId4" Type="http://schemas.openxmlformats.org/officeDocument/2006/relationships/slide" Target="slide4.xml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8.jpg"/><Relationship Id="rId5" Type="http://schemas.openxmlformats.org/officeDocument/2006/relationships/slide" Target="slide4.xml"/><Relationship Id="rId6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124.xml"/><Relationship Id="rId4" Type="http://schemas.openxmlformats.org/officeDocument/2006/relationships/slide" Target="slide112.xml"/><Relationship Id="rId5" Type="http://schemas.openxmlformats.org/officeDocument/2006/relationships/slide" Target="slide98.xml"/><Relationship Id="rId6" Type="http://schemas.openxmlformats.org/officeDocument/2006/relationships/slide" Target="slide89.xml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9.jp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0.jpg"/><Relationship Id="rId4" Type="http://schemas.openxmlformats.org/officeDocument/2006/relationships/slide" Target="slide4.xml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1.jpg"/><Relationship Id="rId4" Type="http://schemas.openxmlformats.org/officeDocument/2006/relationships/slide" Target="slide4.xml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2.jpg"/><Relationship Id="rId4" Type="http://schemas.openxmlformats.org/officeDocument/2006/relationships/image" Target="../media/image4.png"/><Relationship Id="rId5" Type="http://schemas.openxmlformats.org/officeDocument/2006/relationships/slide" Target="slide4.xml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image" Target="../media/image23.jp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24.jpg"/><Relationship Id="rId5" Type="http://schemas.openxmlformats.org/officeDocument/2006/relationships/slide" Target="slide4.xml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24.jpg"/><Relationship Id="rId6" Type="http://schemas.openxmlformats.org/officeDocument/2006/relationships/slide" Target="slide4.xml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jpg"/><Relationship Id="rId4" Type="http://schemas.openxmlformats.org/officeDocument/2006/relationships/slide" Target="slide4.xml"/></Relationships>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jpg"/><Relationship Id="rId4" Type="http://schemas.openxmlformats.org/officeDocument/2006/relationships/slide" Target="slide4.xml"/></Relationships>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jpg"/><Relationship Id="rId4" Type="http://schemas.openxmlformats.org/officeDocument/2006/relationships/slide" Target="slide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130.xml"/><Relationship Id="rId4" Type="http://schemas.openxmlformats.org/officeDocument/2006/relationships/slide" Target="slide137.xml"/><Relationship Id="rId5" Type="http://schemas.openxmlformats.org/officeDocument/2006/relationships/slide" Target="slide103.xml"/><Relationship Id="rId6" Type="http://schemas.openxmlformats.org/officeDocument/2006/relationships/slide" Target="slide136.xml"/></Relationships>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6.jpg"/><Relationship Id="rId4" Type="http://schemas.openxmlformats.org/officeDocument/2006/relationships/slide" Target="slide4.xml"/></Relationships>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6.jpg"/><Relationship Id="rId4" Type="http://schemas.openxmlformats.org/officeDocument/2006/relationships/slide" Target="slide4.xml"/></Relationships>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26.jpg"/><Relationship Id="rId4" Type="http://schemas.openxmlformats.org/officeDocument/2006/relationships/slide" Target="slide4.xml"/></Relationships>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7.jpg"/><Relationship Id="rId4" Type="http://schemas.openxmlformats.org/officeDocument/2006/relationships/slide" Target="slide4.xml"/></Relationships>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8.jpg"/><Relationship Id="rId4" Type="http://schemas.openxmlformats.org/officeDocument/2006/relationships/slide" Target="slide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slide" Target="slide80.xml"/><Relationship Id="rId4" Type="http://schemas.openxmlformats.org/officeDocument/2006/relationships/slide" Target="slide138.xml"/><Relationship Id="rId5" Type="http://schemas.openxmlformats.org/officeDocument/2006/relationships/slide" Target="slide88.xml"/><Relationship Id="rId6" Type="http://schemas.openxmlformats.org/officeDocument/2006/relationships/slide" Target="slide119.xml"/></Relationships>
</file>

<file path=ppt/slides/_rels/slide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jpg"/><Relationship Id="rId4" Type="http://schemas.openxmlformats.org/officeDocument/2006/relationships/image" Target="../media/image5.png"/><Relationship Id="rId5" Type="http://schemas.openxmlformats.org/officeDocument/2006/relationships/image" Target="../media/image3.jpg"/><Relationship Id="rId6" Type="http://schemas.openxmlformats.org/officeDocument/2006/relationships/slide" Target="slide4.xml"/></Relationships>
</file>

<file path=ppt/slides/_rels/slide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28.jpg"/><Relationship Id="rId5" Type="http://schemas.openxmlformats.org/officeDocument/2006/relationships/slide" Target="slide4.xml"/></Relationships>
</file>

<file path=ppt/slides/_rels/slide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image" Target="../media/image29.jpg"/></Relationships>
</file>

<file path=ppt/slides/_rels/slide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Relationship Id="rId4" Type="http://schemas.openxmlformats.org/officeDocument/2006/relationships/image" Target="../media/image30.jpg"/><Relationship Id="rId5" Type="http://schemas.openxmlformats.org/officeDocument/2006/relationships/slide" Target="slide4.xml"/></Relationships>
</file>

<file path=ppt/slides/_rels/slide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1.jpg"/><Relationship Id="rId5" Type="http://schemas.openxmlformats.org/officeDocument/2006/relationships/slide" Target="slide4.xml"/></Relationships>
</file>

<file path=ppt/slides/_rels/slide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2.jpg"/><Relationship Id="rId5" Type="http://schemas.openxmlformats.org/officeDocument/2006/relationships/slide" Target="slide4.xml"/></Relationships>
</file>

<file path=ppt/slides/_rels/slide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32.jpg"/><Relationship Id="rId6" Type="http://schemas.openxmlformats.org/officeDocument/2006/relationships/slide" Target="slide4.xml"/></Relationships>
</file>

<file path=ppt/slides/_rels/slide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3.jpg"/><Relationship Id="rId4" Type="http://schemas.openxmlformats.org/officeDocument/2006/relationships/slide" Target="slide4.xml"/></Relationships>
</file>

<file path=ppt/slides/_rels/slide8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4.png"/><Relationship Id="rId4" Type="http://schemas.openxmlformats.org/officeDocument/2006/relationships/slide" Target="slide4.xml"/><Relationship Id="rId5" Type="http://schemas.openxmlformats.org/officeDocument/2006/relationships/image" Target="../media/image3.jpg"/></Relationships>
</file>

<file path=ppt/slides/_rels/slide8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4.jpg"/><Relationship Id="rId5" Type="http://schemas.openxmlformats.org/officeDocument/2006/relationships/slide" Target="slide4.xml"/><Relationship Id="rId6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55.xml"/><Relationship Id="rId4" Type="http://schemas.openxmlformats.org/officeDocument/2006/relationships/slide" Target="slide57.xml"/><Relationship Id="rId5" Type="http://schemas.openxmlformats.org/officeDocument/2006/relationships/slide" Target="slide134.xml"/><Relationship Id="rId6" Type="http://schemas.openxmlformats.org/officeDocument/2006/relationships/slide" Target="slide58.xml"/><Relationship Id="rId7" Type="http://schemas.openxmlformats.org/officeDocument/2006/relationships/slide" Target="slide47.xml"/><Relationship Id="rId8" Type="http://schemas.openxmlformats.org/officeDocument/2006/relationships/slide" Target="slide67.xml"/></Relationships>
</file>

<file path=ppt/slides/_rels/slide9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slide" Target="slide4.xml"/><Relationship Id="rId5" Type="http://schemas.openxmlformats.org/officeDocument/2006/relationships/image" Target="../media/image35.jpg"/></Relationships>
</file>

<file path=ppt/slides/_rels/slide9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9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7.jpg"/><Relationship Id="rId4" Type="http://schemas.openxmlformats.org/officeDocument/2006/relationships/slide" Target="slide4.xml"/></Relationships>
</file>

<file path=ppt/slides/_rels/slide9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37.jpg"/><Relationship Id="rId4" Type="http://schemas.openxmlformats.org/officeDocument/2006/relationships/slide" Target="slide4.xml"/></Relationships>
</file>

<file path=ppt/slides/_rels/slide9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7.jpg"/><Relationship Id="rId4" Type="http://schemas.openxmlformats.org/officeDocument/2006/relationships/slide" Target="slide4.xml"/></Relationships>
</file>

<file path=ppt/slides/_rels/slide9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8.jpg"/><Relationship Id="rId4" Type="http://schemas.openxmlformats.org/officeDocument/2006/relationships/slide" Target="slide4.xml"/></Relationships>
</file>

<file path=ppt/slides/_rels/slide9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8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slide" Target="slide4.xml"/></Relationships>
</file>

<file path=ppt/slides/_rels/slide9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" Target="slide4.xml"/><Relationship Id="rId5" Type="http://schemas.openxmlformats.org/officeDocument/2006/relationships/image" Target="../media/image39.jpg"/></Relationships>
</file>

<file path=ppt/slides/_rels/slide9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slide" Target="slide4.xml"/><Relationship Id="rId4" Type="http://schemas.openxmlformats.org/officeDocument/2006/relationships/image" Target="../media/image39.jpg"/><Relationship Id="rId5" Type="http://schemas.openxmlformats.org/officeDocument/2006/relationships/image" Target="../media/image7.jpg"/><Relationship Id="rId6" Type="http://schemas.openxmlformats.org/officeDocument/2006/relationships/image" Target="../media/image3.jpg"/></Relationships>
</file>

<file path=ppt/slides/_rels/slide9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Relationship Id="rId4" Type="http://schemas.openxmlformats.org/officeDocument/2006/relationships/image" Target="../media/image40.jpg"/><Relationship Id="rId5" Type="http://schemas.openxmlformats.org/officeDocument/2006/relationships/image" Target="../media/image7.jpg"/><Relationship Id="rId6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2135560" y="692696"/>
            <a:ext cx="7239000" cy="762000"/>
          </a:xfrm>
        </p:spPr>
        <p:txBody>
          <a:bodyPr/>
          <a:lstStyle/>
          <a:p>
            <a:pPr algn="l">
              <a:defRPr/>
            </a:pPr>
            <a:r>
              <a:rPr lang="ru-RU" sz="3200" b="0">
                <a:latin typeface="Arial Black"/>
              </a:rPr>
              <a:t>Образование </a:t>
            </a:r>
            <a:br>
              <a:rPr lang="ru-RU" sz="3200" b="0">
                <a:latin typeface="Arial Black"/>
              </a:rPr>
            </a:br>
            <a:r>
              <a:rPr lang="ru-RU" sz="3200" b="0">
                <a:latin typeface="Arial Black"/>
              </a:rPr>
              <a:t>для инвалидов и лиц с ОВЗ </a:t>
            </a:r>
            <a:br>
              <a:rPr lang="ru-RU" sz="3200" b="0">
                <a:latin typeface="Arial Black"/>
              </a:rPr>
            </a:br>
            <a:r>
              <a:rPr lang="ru-RU" sz="3200" b="0">
                <a:latin typeface="Arial Black"/>
              </a:rPr>
              <a:t>в Самарской области</a:t>
            </a:r>
            <a:endParaRPr lang="en-US" sz="3200" b="0">
              <a:latin typeface="Arial Black"/>
            </a:endParaRPr>
          </a:p>
        </p:txBody>
      </p:sp>
      <p:sp>
        <p:nvSpPr>
          <p:cNvPr id="2051" name="Rectangle 3"/>
          <p:cNvSpPr>
            <a:spLocks noChangeArrowheads="1"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800">
                <a:latin typeface="Arial Black"/>
              </a:rPr>
              <a:t>Справочник 2023 </a:t>
            </a:r>
            <a:endParaRPr lang="en-US" sz="1800"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231691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072201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41190" y="1934467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72"/>
              </a:rPr>
              <a:t>государственное </a:t>
            </a:r>
            <a:r>
              <a:rPr lang="ru-RU" u="sng">
                <a:hlinkClick r:id="rId3" action="ppaction://hlinksldjump" tooltip="ppaction://hlinksldjumpslide72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u="sng">
                <a:hlinkClick r:id="rId3" action="ppaction://hlinksldjump" tooltip="ppaction://hlinksldjumpslide72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84"/>
              </a:rPr>
              <a:t>государственное </a:t>
            </a:r>
            <a:r>
              <a:rPr lang="ru-RU" u="sng">
                <a:hlinkClick r:id="rId4" action="ppaction://hlinksldjump" tooltip="ppaction://hlinksldjumpslide84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u="sng">
                <a:hlinkClick r:id="rId4" action="ppaction://hlinksldjump" tooltip="ppaction://hlinksldjumpslide84"/>
              </a:rPr>
              <a:t>им.Н.Д.Кузнецова</a:t>
            </a:r>
            <a:r>
              <a:rPr lang="ru-RU" u="sng">
                <a:hlinkClick r:id="rId4" action="ppaction://hlinksldjump" tooltip="ppaction://hlinksldjumpslide8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7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04"/>
              </a:rPr>
              <a:t>государственное </a:t>
            </a:r>
            <a:r>
              <a:rPr lang="ru-RU" u="sng">
                <a:hlinkClick r:id="rId6" action="ppaction://hlinksldjump" tooltip="ppaction://hlinksldjumpslide104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04"/>
              </a:rPr>
              <a:t>«Самарское </a:t>
            </a:r>
            <a:r>
              <a:rPr lang="ru-RU" u="sng">
                <a:hlinkClick r:id="rId6" action="ppaction://hlinksldjump" tooltip="ppaction://hlinksldjumpslide104"/>
              </a:rPr>
              <a:t>художественное училище имени К.С. </a:t>
            </a:r>
            <a:r>
              <a:rPr lang="ru-RU" u="sng">
                <a:hlinkClick r:id="rId6" action="ppaction://hlinksldjump" tooltip="ppaction://hlinksldjumpslide104"/>
              </a:rPr>
              <a:t>Петрова-Водкина»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98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u="sng">
                <a:hlinkClick r:id="rId7" action="ppaction://hlinksldjump" tooltip="ppaction://hlinksldjumpslide98"/>
              </a:rPr>
              <a:t>Е.В.Золотухина</a:t>
            </a:r>
            <a:r>
              <a:rPr lang="ru-RU" u="sng">
                <a:hlinkClick r:id="rId7" action="ppaction://hlinksldjump" tooltip="ppaction://hlinksldjumpslide98"/>
              </a:rPr>
              <a:t>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«Чапаевский химико-технологический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93697" y="644458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445009, Самарская область, г. Тольятти, ул. Победы, 36 тел.: +7 848 222-36-43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3284" y="2700960"/>
            <a:ext cx="8856219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113009" y="2678005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учёт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393697" y="2166394"/>
            <a:ext cx="2345741" cy="1825154"/>
            <a:chOff x="3330087" y="1478958"/>
            <a:chExt cx="2345741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2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4" name="Рисунок 23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46" name="Picture 2" descr="http://qrcoder.ru/code/?https%3A%2F%2Fchxtt.minobr63.ru%2Fabiturientam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20536" y="201870"/>
            <a:ext cx="881610" cy="8816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50300" y="200080"/>
            <a:ext cx="1044116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sz="2000"/>
              <a:t>Колычева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446100, г.Чапаевск, ул. Озерная, 5, тел. </a:t>
            </a:r>
            <a:r>
              <a:rPr lang="ru-RU">
                <a:solidFill>
                  <a:schemeClr val="bg1"/>
                </a:solidFill>
              </a:rPr>
              <a:t>+7 846 392-18-90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537148" y="1484784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855640" y="1627437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grpSp>
        <p:nvGrpSpPr>
          <p:cNvPr id="2" name="Группа 44"/>
          <p:cNvGrpSpPr/>
          <p:nvPr/>
        </p:nvGrpSpPr>
        <p:grpSpPr bwMode="auto">
          <a:xfrm>
            <a:off x="134603" y="1415645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92457" y="3658845"/>
            <a:ext cx="9052197" cy="18002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2855640" y="39330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grpSp>
        <p:nvGrpSpPr>
          <p:cNvPr id="7" name="Группа 39"/>
          <p:cNvGrpSpPr/>
          <p:nvPr/>
        </p:nvGrpSpPr>
        <p:grpSpPr bwMode="auto">
          <a:xfrm>
            <a:off x="220765" y="3577932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8" name="Рисунок 57" descr="https://pandia.ru/text/80/648/images/img3_126.jpg"/>
            <p:cNvPicPr/>
            <p:nvPr/>
          </p:nvPicPr>
          <p:blipFill>
            <a:blip r:embed="rId3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44116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sz="2000"/>
              <a:t>Колычева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446100, г.Чапаевск, ул. Озерная, 5, тел. </a:t>
            </a:r>
            <a:r>
              <a:rPr lang="ru-RU">
                <a:solidFill>
                  <a:schemeClr val="bg1"/>
                </a:solidFill>
              </a:rPr>
              <a:t>+7 846 392-18-90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95600" y="1484784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567608" y="3573016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55"/>
          <p:cNvGrpSpPr/>
          <p:nvPr/>
        </p:nvGrpSpPr>
        <p:grpSpPr bwMode="auto">
          <a:xfrm>
            <a:off x="263352" y="1556792"/>
            <a:ext cx="2327552" cy="1825154"/>
            <a:chOff x="2838100" y="1532086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Группа 26"/>
          <p:cNvGrpSpPr/>
          <p:nvPr/>
        </p:nvGrpSpPr>
        <p:grpSpPr bwMode="auto">
          <a:xfrm>
            <a:off x="211333" y="3747416"/>
            <a:ext cx="2254696" cy="1825154"/>
            <a:chOff x="2838100" y="1507418"/>
            <a:chExt cx="2254696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0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Прямоугольник 27"/>
          <p:cNvSpPr/>
          <p:nvPr/>
        </p:nvSpPr>
        <p:spPr bwMode="auto">
          <a:xfrm>
            <a:off x="2855640" y="1772816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783632" y="3717032"/>
            <a:ext cx="8280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08.01.07 Мастер общестроительных работ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</p:txBody>
      </p:sp>
      <p:pic>
        <p:nvPicPr>
          <p:cNvPr id="30" name="Picture 4" descr="http://qrcoder.ru/code/?http%3A%2F%2Fwww.newstudys.ru%2Fabit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92544" y="223536"/>
            <a:ext cx="853200" cy="853200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6181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г. Похвистнево, ул. Куйбышева,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д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.6, тел.: +7 846 562-16-94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349230"/>
            <a:ext cx="8856219" cy="12156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254471" y="129288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2924944"/>
            <a:ext cx="8829547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056607" y="141625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44.02.01.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13450 Маляр</a:t>
            </a:r>
            <a:endParaRPr/>
          </a:p>
          <a:p>
            <a:pPr>
              <a:defRPr/>
            </a:pPr>
            <a:r>
              <a:rPr lang="ru-RU" sz="1600"/>
              <a:t>Срок обучения: 1 год 10 месяцев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2927648" y="306896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44.02.01.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pic>
        <p:nvPicPr>
          <p:cNvPr id="14338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 bwMode="auto">
          <a:xfrm>
            <a:off x="307844" y="4639420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41" name="Рисунок 40" descr="https://pandia.ru/text/80/648/images/img3_126.jpg"/>
            <p:cNvPicPr/>
            <p:nvPr/>
          </p:nvPicPr>
          <p:blipFill>
            <a:blip r:embed="rId4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639616" y="4365104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55640" y="44371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13450 Маляр</a:t>
            </a:r>
            <a:endParaRPr/>
          </a:p>
          <a:p>
            <a:pPr>
              <a:defRPr/>
            </a:pPr>
            <a:r>
              <a:rPr lang="ru-RU" sz="1600"/>
              <a:t>Образование: требований к образованию нет, Срок </a:t>
            </a:r>
            <a:r>
              <a:rPr lang="ru-RU" sz="1600"/>
              <a:t>обучения: 1 год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17530 Рабочий зеленого строительства</a:t>
            </a:r>
            <a:endParaRPr/>
          </a:p>
          <a:p>
            <a:pPr>
              <a:defRPr/>
            </a:pPr>
            <a:r>
              <a:rPr lang="ru-RU" sz="1600"/>
              <a:t>Образование: требований к образованию нет,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18880 Столяр строительный</a:t>
            </a:r>
            <a:endParaRPr/>
          </a:p>
          <a:p>
            <a:pPr>
              <a:defRPr/>
            </a:pPr>
            <a:r>
              <a:rPr lang="ru-RU" sz="1600"/>
              <a:t>Образование: требований к образованию нет Срок обучения: 1 год 10 месяцев</a:t>
            </a:r>
            <a:endParaRPr lang="ru-RU" sz="1600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202120" y="2886543"/>
            <a:ext cx="2390643" cy="1825154"/>
            <a:chOff x="8210934" y="1625686"/>
            <a:chExt cx="2390643" cy="1825154"/>
          </a:xfrm>
        </p:grpSpPr>
        <p:sp>
          <p:nvSpPr>
            <p:cNvPr id="5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3" name="Рисунок 52" descr="https://mo-strelna.ru/upload_files/pomosh/2.png"/>
            <p:cNvPicPr/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Нижний колонтитул 5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г. Похвистнево, ул. Куйбышева,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д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.6, тел.: +7 846 562-16-94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354" y="1431847"/>
            <a:ext cx="8856219" cy="2088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30020" y="3913705"/>
            <a:ext cx="8856219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72811" y="171591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34.02.01 Сестринское дело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44.02.01</a:t>
            </a:r>
            <a:r>
              <a:rPr lang="ru-RU" sz="1600">
                <a:latin typeface="Arial Black"/>
              </a:rPr>
              <a:t>.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071664" y="436510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44.02.01.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grpSp>
        <p:nvGrpSpPr>
          <p:cNvPr id="58" name="Группа 57"/>
          <p:cNvGrpSpPr/>
          <p:nvPr/>
        </p:nvGrpSpPr>
        <p:grpSpPr bwMode="auto">
          <a:xfrm>
            <a:off x="299017" y="3822668"/>
            <a:ext cx="2327552" cy="1825154"/>
            <a:chOff x="2838100" y="1532086"/>
            <a:chExt cx="2327552" cy="1825154"/>
          </a:xfrm>
        </p:grpSpPr>
        <p:sp>
          <p:nvSpPr>
            <p:cNvPr id="5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0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2" name="Рисунок 61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Группа 24"/>
          <p:cNvGrpSpPr/>
          <p:nvPr/>
        </p:nvGrpSpPr>
        <p:grpSpPr bwMode="auto">
          <a:xfrm>
            <a:off x="242610" y="1376959"/>
            <a:ext cx="2345741" cy="1825154"/>
            <a:chOff x="3330087" y="1478958"/>
            <a:chExt cx="2345741" cy="1825154"/>
          </a:xfrm>
        </p:grpSpPr>
        <p:sp>
          <p:nvSpPr>
            <p:cNvPr id="7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7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74" name="Рисунок 73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Picture 2" descr="http://qrcoder.ru/code/?https%3A%2F%2Fphvcollege.ru%2Fnode%2F116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31780" y="266542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"Самарское художественное училище имени К.С. Петрова-Водкина"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Россия, 443099, Самарская область, г. Самара, ул. Комсомольская, д. 4а, тел.: +7 846 333-41-59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77663"/>
            <a:ext cx="8856219" cy="175590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280630" y="122761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3872" y="3058927"/>
            <a:ext cx="8856219" cy="16517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47055" y="1282021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54.02.05 Живопись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</p:txBody>
      </p:sp>
      <p:grpSp>
        <p:nvGrpSpPr>
          <p:cNvPr id="5" name="Группа 24"/>
          <p:cNvGrpSpPr/>
          <p:nvPr/>
        </p:nvGrpSpPr>
        <p:grpSpPr bwMode="auto">
          <a:xfrm>
            <a:off x="284636" y="2897915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Прямоугольник 29"/>
          <p:cNvSpPr/>
          <p:nvPr/>
        </p:nvSpPr>
        <p:spPr bwMode="auto">
          <a:xfrm>
            <a:off x="2971981" y="314330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54.02.05 Живопись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</p:txBody>
      </p:sp>
      <p:grpSp>
        <p:nvGrpSpPr>
          <p:cNvPr id="37" name="Группа 36"/>
          <p:cNvGrpSpPr/>
          <p:nvPr/>
        </p:nvGrpSpPr>
        <p:grpSpPr bwMode="auto">
          <a:xfrm>
            <a:off x="392878" y="4582311"/>
            <a:ext cx="2251964" cy="1825154"/>
            <a:chOff x="4017568" y="1466297"/>
            <a:chExt cx="2251964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>
            <a:blip r:embed="rId4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13872" y="4842761"/>
            <a:ext cx="8856219" cy="14835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911570" y="491769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54.02.05 Живопись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</a:t>
            </a:r>
            <a:r>
              <a:rPr lang="ru-RU" sz="1600"/>
              <a:t>месяцев</a:t>
            </a:r>
            <a:endParaRPr/>
          </a:p>
        </p:txBody>
      </p:sp>
      <p:pic>
        <p:nvPicPr>
          <p:cNvPr id="17410" name="Picture 2" descr="http://qrcoder.ru/code/?https%3A%2F%2Fs-h-u.ru%2Fenrollee%2Fadmissions-office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14643" y="247895"/>
            <a:ext cx="853200" cy="853200"/>
          </a:xfrm>
          <a:prstGeom prst="rect">
            <a:avLst/>
          </a:prstGeom>
          <a:noFill/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531187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79192" y="644821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г.Тольятти, Южное шоссе, 119,  тел.: +7 848 255-98-59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711624" y="1412776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grpSp>
        <p:nvGrpSpPr>
          <p:cNvPr id="5" name="Группа 47"/>
          <p:cNvGrpSpPr/>
          <p:nvPr/>
        </p:nvGrpSpPr>
        <p:grpSpPr bwMode="auto">
          <a:xfrm>
            <a:off x="335360" y="2132856"/>
            <a:ext cx="2129642" cy="1825200"/>
            <a:chOff x="3390776" y="1592499"/>
            <a:chExt cx="2129642" cy="1825200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5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51" name="Рисунок 50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 bwMode="auto">
          <a:xfrm>
            <a:off x="2999986" y="2685282"/>
            <a:ext cx="8352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17544 Рабочий по комплексному обслуживанию и ремонту зданий 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требований к образованию нет, Срок обучения: 1 год 10 месяцев</a:t>
            </a:r>
            <a:endParaRPr/>
          </a:p>
        </p:txBody>
      </p:sp>
      <p:sp>
        <p:nvSpPr>
          <p:cNvPr id="70" name="AutoShape 3"/>
          <p:cNvSpPr>
            <a:spLocks noChangeArrowheads="1"/>
          </p:cNvSpPr>
          <p:nvPr/>
        </p:nvSpPr>
        <p:spPr bwMode="auto">
          <a:xfrm>
            <a:off x="2711624" y="2492896"/>
            <a:ext cx="8856219" cy="1465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19458" name="Picture 2" descr="http://qrcoder.ru/code/?http%3A%2F%2Ftmk.minobr63.ru%2Fabitur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39214" y="247895"/>
            <a:ext cx="853200" cy="853200"/>
          </a:xfrm>
          <a:prstGeom prst="rect">
            <a:avLst/>
          </a:prstGeom>
          <a:noFill/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</a:t>
            </a:r>
            <a:r>
              <a:rPr lang="ru-RU" sz="2000"/>
              <a:t>професcиональное</a:t>
            </a:r>
            <a:r>
              <a:rPr lang="ru-RU" sz="2000"/>
              <a:t> образовательное учреждение Самарской области "</a:t>
            </a:r>
            <a:r>
              <a:rPr lang="ru-RU" sz="2000"/>
              <a:t>Безенчукский</a:t>
            </a:r>
            <a:r>
              <a:rPr lang="ru-RU" sz="2000"/>
              <a:t> аграрный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168" y="6445912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Безенчукский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р-н, п.г.т. Безенчук, ул. Тимирязева, 94  тел.: +7 846 762-11-50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27648" y="1196752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производства продуктов питания из растительного сырья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Экономика 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</a:t>
            </a:r>
            <a:r>
              <a:rPr lang="ru-RU" sz="1600"/>
              <a:t>Срок </a:t>
            </a:r>
            <a:r>
              <a:rPr lang="ru-RU" sz="1600"/>
              <a:t>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2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35.02.05. Агрономия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 (заочная)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7212" y="1194353"/>
            <a:ext cx="8856219" cy="237866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213136" y="12236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6"/>
          <p:cNvGrpSpPr/>
          <p:nvPr/>
        </p:nvGrpSpPr>
        <p:grpSpPr bwMode="auto">
          <a:xfrm>
            <a:off x="182429" y="283276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11624" y="3717032"/>
            <a:ext cx="8856219" cy="9458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27648" y="5085184"/>
            <a:ext cx="856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 (заочная)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27648" y="37170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35.02.05. Агрономия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 (заочная)</a:t>
            </a:r>
            <a:endParaRPr/>
          </a:p>
        </p:txBody>
      </p:sp>
      <p:pic>
        <p:nvPicPr>
          <p:cNvPr id="20482" name="Picture 2" descr="http://qrcoder.ru/code/?http%3A%2F%2F%F1%EF%EE%E1%E3%F2.%F0%F4%2Findex.php%3Foption%3Dcom_content%26view%3Darticle%26id%3D205%26Itemid%3D47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31825" y="210146"/>
            <a:ext cx="853200" cy="853200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 bwMode="auto">
          <a:xfrm>
            <a:off x="213136" y="4563012"/>
            <a:ext cx="2345741" cy="1825154"/>
            <a:chOff x="3330087" y="1478958"/>
            <a:chExt cx="2345741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5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2711624" y="4941168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632195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Гагарина, д. 36 , тел.: +7 964 988-36-85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694834" y="1280443"/>
            <a:ext cx="92836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08.02.14 Эксплуатация </a:t>
            </a:r>
            <a:r>
              <a:rPr lang="ru-RU" sz="1600">
                <a:latin typeface="Arial Black"/>
              </a:rPr>
              <a:t>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35.01.19 Мастер садово-паркового и ландшафтного строительства 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35.02.12 Садово-парковое и ландшафтное строительство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13450 Маляр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17543 Рабочий по благоустройству населенных пунктов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17544 </a:t>
            </a:r>
            <a:r>
              <a:rPr lang="ru-RU" sz="1600">
                <a:latin typeface="Arial Black"/>
              </a:rPr>
              <a:t>Рабочий по </a:t>
            </a:r>
            <a:r>
              <a:rPr lang="ru-RU" sz="1600">
                <a:latin typeface="Arial Black"/>
              </a:rPr>
              <a:t>комплексному обслуживанию и ремонту зданий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18880 Столяр строительный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335360" y="206084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Прямоугольник 56"/>
          <p:cNvSpPr/>
          <p:nvPr/>
        </p:nvSpPr>
        <p:spPr bwMode="auto"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632195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35360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Гагарина, д. 36 , тел.: +7 964 988-36-85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674178" y="1772885"/>
            <a:ext cx="92836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08.02.14 Эксплуатация </a:t>
            </a:r>
            <a:r>
              <a:rPr lang="ru-RU" sz="1600">
                <a:latin typeface="Arial Black"/>
              </a:rPr>
              <a:t>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35.01.19 Мастер садово-паркового и ландшафтного строительства 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35.02.12 Садово-парковое и ландшафтное строительство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месяцев/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17543 Рабочий по благоустройству населенных пунктов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17544 </a:t>
            </a:r>
            <a:r>
              <a:rPr lang="ru-RU" sz="1600">
                <a:latin typeface="Arial Black"/>
              </a:rPr>
              <a:t>Рабочий по </a:t>
            </a:r>
            <a:r>
              <a:rPr lang="ru-RU" sz="1600">
                <a:latin typeface="Arial Black"/>
              </a:rPr>
              <a:t>комплексному обслуживанию и ремонту зданий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99997" y="1280443"/>
            <a:ext cx="9478440" cy="50167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21506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25239" y="298783"/>
            <a:ext cx="853199" cy="853200"/>
          </a:xfrm>
          <a:prstGeom prst="rect">
            <a:avLst/>
          </a:prstGeom>
          <a:noFill/>
        </p:spPr>
      </p:pic>
      <p:grpSp>
        <p:nvGrpSpPr>
          <p:cNvPr id="18" name="Группа 46"/>
          <p:cNvGrpSpPr/>
          <p:nvPr/>
        </p:nvGrpSpPr>
        <p:grpSpPr bwMode="auto">
          <a:xfrm>
            <a:off x="109354" y="1784250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02106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600628" y="1938065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90"/>
              </a:rPr>
              <a:t>государственное </a:t>
            </a:r>
            <a:r>
              <a:rPr lang="ru-RU" u="sng">
                <a:hlinkClick r:id="rId3" action="ppaction://hlinksldjump" tooltip="ppaction://hlinksldjumpslide90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3" action="ppaction://hlinksldjump" tooltip="ppaction://hlinksldjumpslide90"/>
              </a:rPr>
              <a:t>Самарский </a:t>
            </a:r>
            <a:r>
              <a:rPr lang="ru-RU" u="sng">
                <a:hlinkClick r:id="rId3" action="ppaction://hlinksldjump" tooltip="ppaction://hlinksldjumpslide90"/>
              </a:rPr>
              <a:t>техникум авиационного и промышленного машиностроения имени Д.И. Козлова»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13"/>
              </a:rPr>
              <a:t>государственное </a:t>
            </a:r>
            <a:r>
              <a:rPr lang="ru-RU" u="sng">
                <a:hlinkClick r:id="rId4" action="ppaction://hlinksldjump" tooltip="ppaction://hlinksldjumpslide113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13"/>
              </a:rPr>
              <a:t>«Самарское </a:t>
            </a:r>
            <a:r>
              <a:rPr lang="ru-RU" u="sng">
                <a:hlinkClick r:id="rId4" action="ppaction://hlinksldjump" tooltip="ppaction://hlinksldjumpslide113"/>
              </a:rPr>
              <a:t>областное училище культуры и искусств</a:t>
            </a:r>
            <a:r>
              <a:rPr lang="ru-RU" u="sng">
                <a:hlinkClick r:id="rId4" action="ppaction://hlinksldjump" tooltip="ppaction://hlinksldjumpslide113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91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91"/>
              </a:rPr>
              <a:t>«Самарский </a:t>
            </a:r>
            <a:r>
              <a:rPr lang="ru-RU" u="sng">
                <a:hlinkClick r:id="rId5" action="ppaction://hlinksldjump" tooltip="ppaction://hlinksldjumpslide91"/>
              </a:rPr>
              <a:t>торгово</a:t>
            </a:r>
            <a:r>
              <a:rPr lang="ru-RU" u="sng">
                <a:hlinkClick r:id="rId5" action="ppaction://hlinksldjump" tooltip="ppaction://hlinksldjumpslide91"/>
              </a:rPr>
              <a:t> - экономический </a:t>
            </a:r>
            <a:r>
              <a:rPr lang="ru-RU" u="sng">
                <a:hlinkClick r:id="rId5" action="ppaction://hlinksldjump" tooltip="ppaction://hlinksldjumpslide91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94"/>
              </a:rPr>
              <a:t>государственное бюджетное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94"/>
              </a:rPr>
              <a:t>«Самарский </a:t>
            </a:r>
            <a:r>
              <a:rPr lang="ru-RU" u="sng">
                <a:hlinkClick r:id="rId6" action="ppaction://hlinksldjump" tooltip="ppaction://hlinksldjumpslide94"/>
              </a:rPr>
              <a:t>техникум промышленных </a:t>
            </a:r>
            <a:r>
              <a:rPr lang="ru-RU" u="sng">
                <a:hlinkClick r:id="rId6" action="ppaction://hlinksldjump" tooltip="ppaction://hlinksldjumpslide94"/>
              </a:rPr>
              <a:t>технологий»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126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u="sng">
                <a:hlinkClick r:id="rId7" action="ppaction://hlinksldjump" tooltip="ppaction://hlinksldjumpslide126"/>
              </a:rPr>
              <a:t>«Самарский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u="sng">
                <a:hlinkClick r:id="rId8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13438" y="6460015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Гагарина, д. 36 , тел.: +7 964 988-36-85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040881" y="1198159"/>
            <a:ext cx="875419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</a:t>
            </a:r>
            <a:r>
              <a:rPr lang="ru-RU" sz="1600">
                <a:latin typeface="Arial Black"/>
              </a:rPr>
              <a:t>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43837"/>
            <a:ext cx="8856219" cy="16510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19853" y="2822332"/>
            <a:ext cx="8856219" cy="155423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 flipV="1">
            <a:off x="2927648" y="4509121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056271" y="2882640"/>
            <a:ext cx="874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3года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</a:t>
            </a:r>
            <a:r>
              <a:rPr lang="ru-RU" sz="1600">
                <a:latin typeface="Arial Black"/>
              </a:rPr>
              <a:t>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2 года 10 </a:t>
            </a:r>
            <a:r>
              <a:rPr lang="ru-RU" sz="1600"/>
              <a:t>месяцев</a:t>
            </a:r>
            <a:endParaRPr lang="ru-RU" sz="1600"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335360" y="1268760"/>
            <a:ext cx="2327552" cy="1825154"/>
            <a:chOff x="2838100" y="1532086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 bwMode="auto">
          <a:xfrm>
            <a:off x="263352" y="299695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Группа 64"/>
          <p:cNvGrpSpPr/>
          <p:nvPr/>
        </p:nvGrpSpPr>
        <p:grpSpPr bwMode="auto"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7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>
            <a:blip r:embed="rId4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884956" y="4462632"/>
            <a:ext cx="8856219" cy="20543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3014472" y="44658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13450 Маляр</a:t>
            </a:r>
            <a:endParaRPr/>
          </a:p>
          <a:p>
            <a:pPr>
              <a:defRPr/>
            </a:pPr>
            <a:r>
              <a:rPr lang="ru-RU" sz="1600"/>
              <a:t>Специальная коррекционная школа.  </a:t>
            </a:r>
            <a:r>
              <a:rPr lang="ru-RU" sz="1600"/>
              <a:t>Срок обучения: </a:t>
            </a:r>
            <a:r>
              <a:rPr lang="ru-RU" sz="1600"/>
              <a:t>2 года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17543 Рабочий по благоустройству населенных пунктов</a:t>
            </a:r>
            <a:endParaRPr/>
          </a:p>
          <a:p>
            <a:pPr>
              <a:defRPr/>
            </a:pPr>
            <a:r>
              <a:rPr lang="ru-RU" sz="1600"/>
              <a:t>Специальная коррекционная школа.  Срок обучения: 2 года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17544 </a:t>
            </a:r>
            <a:r>
              <a:rPr lang="ru-RU" sz="1600">
                <a:latin typeface="Arial Black"/>
              </a:rPr>
              <a:t>Рабочий по комплексному обслуживанию и ремонту зданий</a:t>
            </a:r>
            <a:endParaRPr/>
          </a:p>
          <a:p>
            <a:pPr>
              <a:defRPr/>
            </a:pPr>
            <a:r>
              <a:rPr lang="ru-RU" sz="1600"/>
              <a:t>Специальная коррекционная школа.  Срок обучения: 2 года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18880 </a:t>
            </a:r>
            <a:r>
              <a:rPr lang="ru-RU" sz="1600">
                <a:latin typeface="Arial Black"/>
              </a:rPr>
              <a:t>Столяр строительный</a:t>
            </a:r>
            <a:endParaRPr/>
          </a:p>
          <a:p>
            <a:pPr>
              <a:defRPr/>
            </a:pPr>
            <a:r>
              <a:rPr lang="ru-RU" sz="1600"/>
              <a:t>Специальная коррекционная школа.  Срок обучения: 2 года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48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632195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"Самарский многопрофильный колледж им. Бартенева В.В"</a:t>
            </a:r>
            <a:endParaRPr lang="en-US" sz="2000"/>
          </a:p>
        </p:txBody>
      </p:sp>
      <p:pic>
        <p:nvPicPr>
          <p:cNvPr id="50" name="Picture 2" descr="http://qrcoder.ru/code/?http%3A%2F%2Fwww.gounpo.ru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70000" y="247895"/>
            <a:ext cx="853199" cy="853200"/>
          </a:xfrm>
          <a:prstGeom prst="rect">
            <a:avLst/>
          </a:prstGeom>
          <a:noFill/>
        </p:spPr>
      </p:pic>
      <p:sp>
        <p:nvSpPr>
          <p:cNvPr id="51" name="Нижний колонтитул 5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446028 Самарская область г. Сызрань, проспект 50 лет Октября д.11, тел.: +7 846 435-24-84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08.02.01 Строительство и эксплуатация зданий и </a:t>
            </a:r>
            <a:r>
              <a:rPr lang="ru-RU" sz="1600">
                <a:latin typeface="Arial Black"/>
              </a:rPr>
              <a:t>сооружений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08.02.14 Эксплуатация 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10.02.05 </a:t>
            </a:r>
            <a:r>
              <a:rPr lang="ru-RU" sz="1600">
                <a:latin typeface="Arial Black"/>
              </a:rPr>
              <a:t>Обеспечение информационной безопасности автоматизированных </a:t>
            </a:r>
            <a:r>
              <a:rPr lang="ru-RU" sz="1600">
                <a:latin typeface="Arial Black"/>
              </a:rPr>
              <a:t>систем</a:t>
            </a:r>
            <a:endParaRPr lang="ru-RU" sz="1600"/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образования: 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обучения:3 года 10 месяцев (заочная)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268760"/>
            <a:ext cx="8856219" cy="26017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6"/>
          <p:cNvGrpSpPr/>
          <p:nvPr/>
        </p:nvGrpSpPr>
        <p:grpSpPr bwMode="auto">
          <a:xfrm>
            <a:off x="184301" y="4156977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4221088"/>
            <a:ext cx="8856219" cy="18540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071664" y="436510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классах: учитель начальных классов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 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обучения:3 года 10 месяцев (заочная)</a:t>
            </a:r>
            <a:endParaRPr/>
          </a:p>
        </p:txBody>
      </p:sp>
      <p:pic>
        <p:nvPicPr>
          <p:cNvPr id="22530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"Губернский колледж г. Сызрани"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446028 Самарская область г. Сызрань, проспект 50 лет Октября д.11, тел.: +7 846 435-24-84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899" y="1376959"/>
            <a:ext cx="8903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5" y="1333691"/>
            <a:ext cx="8856219" cy="79916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2636912"/>
            <a:ext cx="8856219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783632" y="2708920"/>
            <a:ext cx="8843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08.02.14 Эксплуатация 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10.02.05 </a:t>
            </a:r>
            <a:r>
              <a:rPr lang="ru-RU" sz="1600">
                <a:latin typeface="Arial Black"/>
              </a:rPr>
              <a:t>Обеспечение информационной безопасности автоматизированных систем: </a:t>
            </a:r>
            <a:r>
              <a:rPr lang="ru-RU" sz="1600"/>
              <a:t>техник по защите информации, оператор электронно-вычислительных и вычислительных машин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классах: учитель начальных классов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обучения:3 года 10 месяцев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91344" y="1196752"/>
            <a:ext cx="2327552" cy="1825154"/>
            <a:chOff x="2838100" y="1532086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 bwMode="auto">
          <a:xfrm>
            <a:off x="119260" y="2811263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Группа 64"/>
          <p:cNvGrpSpPr/>
          <p:nvPr/>
        </p:nvGrpSpPr>
        <p:grpSpPr bwMode="auto">
          <a:xfrm>
            <a:off x="191344" y="4594879"/>
            <a:ext cx="2129642" cy="1839778"/>
            <a:chOff x="3390776" y="1577920"/>
            <a:chExt cx="2129642" cy="1839778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7" name="Group 28"/>
            <p:cNvGrpSpPr/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8" name="Рисунок 67" descr="https://pandia.ru/text/80/648/images/img3_126.jpg"/>
            <p:cNvPicPr/>
            <p:nvPr/>
          </p:nvPicPr>
          <p:blipFill>
            <a:blip r:embed="rId4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23712" y="5157192"/>
            <a:ext cx="8856219" cy="10801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2888450" y="5314193"/>
            <a:ext cx="889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16909 Портной </a:t>
            </a:r>
            <a:endParaRPr/>
          </a:p>
          <a:p>
            <a:pPr>
              <a:defRPr/>
            </a:pPr>
            <a:r>
              <a:rPr lang="ru-RU" sz="1600"/>
              <a:t>Образование: требований к образованию нет, Срок обучения:3 года 10 месяцев</a:t>
            </a:r>
            <a:endParaRPr/>
          </a:p>
        </p:txBody>
      </p:sp>
      <p:pic>
        <p:nvPicPr>
          <p:cNvPr id="48" name="Picture 2" descr="http://qrcoder.ru/code/?https%3A%2F%2Fgksyzran.ru%2Fabiturientam.html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945173" y="197352"/>
            <a:ext cx="853200" cy="853200"/>
          </a:xfrm>
          <a:prstGeom prst="rect">
            <a:avLst/>
          </a:prstGeom>
          <a:noFill/>
        </p:spPr>
      </p:pic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 bwMode="auto">
          <a:xfrm>
            <a:off x="1012844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15163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"Красноармейский государственный техникум имени Героя Социалистического труда Николая Никифоровича </a:t>
            </a:r>
            <a:r>
              <a:rPr lang="ru-RU" sz="2000"/>
              <a:t>Пенина</a:t>
            </a:r>
            <a:r>
              <a:rPr lang="ru-RU" sz="2000"/>
              <a:t>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168" y="6428146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обл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Красноармейский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р-он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с. Красноармейское, пер. Южный,7, тел.: +7 846 752-12-82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025268" y="1754355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39.01.01 Социальный работник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366770" y="1540291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6"/>
          <p:cNvGrpSpPr/>
          <p:nvPr/>
        </p:nvGrpSpPr>
        <p:grpSpPr bwMode="auto">
          <a:xfrm>
            <a:off x="311944" y="3995009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8595" y="4015701"/>
            <a:ext cx="8856219" cy="136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071664" y="4365104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39.01.01 Социальный работник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25602" name="Picture 2" descr="http://qrcoder.ru/code/?http%3A%2F%2Fpu33.minobr63.ru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26259" y="224438"/>
            <a:ext cx="853199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"Самарское областное училище культуры и искусств"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Вилоновская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д.21, тел.: +7 846 333-33-25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55679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 lang="ru-RU" sz="1600" b="1">
              <a:latin typeface="+mj-lt"/>
            </a:endParaRPr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54.02.02. Декоративно-прикладное творчество и народные промыслы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( по видам)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3074" name="Picture 2" descr="http://qrcoder.ru/code/?https%3A%2F%2Fsouk-sm.ru%2Fabiturienti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70000" y="204984"/>
            <a:ext cx="853200" cy="853200"/>
          </a:xfrm>
          <a:prstGeom prst="rect">
            <a:avLst/>
          </a:prstGeom>
          <a:noFill/>
        </p:spPr>
      </p:pic>
      <p:grpSp>
        <p:nvGrpSpPr>
          <p:cNvPr id="18" name="Группа 46"/>
          <p:cNvGrpSpPr/>
          <p:nvPr/>
        </p:nvGrpSpPr>
        <p:grpSpPr bwMode="auto"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011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082604" y="4052134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53.02.02. Музыкальное искусство </a:t>
            </a:r>
            <a:r>
              <a:rPr lang="ru-RU" sz="1600">
                <a:latin typeface="Arial Black"/>
              </a:rPr>
              <a:t>эстрады </a:t>
            </a:r>
            <a:r>
              <a:rPr lang="ru-RU" sz="1600">
                <a:latin typeface="Arial Black"/>
              </a:rPr>
              <a:t>(по видам)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53.02.05. Сольное и хоровое народное пение </a:t>
            </a:r>
            <a:endParaRPr lang="ru-RU" sz="1600" b="1"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 lang="ru-RU" sz="1600" b="1"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168" y="647681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445027, Самарская область, г. Тольятти, ул. Юбилейная, д.59, тел.: +7 848 251-05-54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071664" y="134076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программирование, разработчик веб и мультимедийных приложений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</a:t>
            </a:r>
            <a:r>
              <a:rPr lang="ru-RU" sz="1600"/>
              <a:t>, 11 классов </a:t>
            </a:r>
            <a:r>
              <a:rPr lang="ru-RU" sz="1600"/>
              <a:t>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54.02.05 Живопись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68760"/>
            <a:ext cx="8856219" cy="237626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6"/>
          <p:cNvGrpSpPr/>
          <p:nvPr/>
        </p:nvGrpSpPr>
        <p:grpSpPr bwMode="auto">
          <a:xfrm>
            <a:off x="401315" y="3703654"/>
            <a:ext cx="2390643" cy="1825154"/>
            <a:chOff x="8210934" y="1625686"/>
            <a:chExt cx="2390643" cy="1825154"/>
          </a:xfrm>
        </p:grpSpPr>
        <p:sp>
          <p:nvSpPr>
            <p:cNvPr id="4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5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1" name="Рисунок 5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55640" y="3861048"/>
            <a:ext cx="8856219" cy="255858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071664" y="393305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программирование, разработчик веб и мультимедийных приложений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44.02.05 Коррекционная педагогика в начальном образовании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409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445027, Самарская область, г. Тольятти, ул. Юбилейная, д.59, тел.: +7 848 251-05-54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1844824"/>
            <a:ext cx="8856219" cy="19635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855640" y="1988840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программирование, разработчик веб и мультимедийных приложений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54.02.05 Живопись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grpSp>
        <p:nvGrpSpPr>
          <p:cNvPr id="46" name="Группа 45"/>
          <p:cNvGrpSpPr/>
          <p:nvPr/>
        </p:nvGrpSpPr>
        <p:grpSpPr bwMode="auto">
          <a:xfrm>
            <a:off x="407368" y="1599158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Московского"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352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445027, Самарская область, г. Тольятти, ул. Юбилейная, д.59, тел.: +7 848 251-05-54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412776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программирование, разработчик веб и мультимедийных приложений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</a:t>
            </a:r>
            <a:r>
              <a:rPr lang="ru-RU" sz="1600">
                <a:latin typeface="Arial Black"/>
              </a:rPr>
              <a:t>Дошкольное образование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44.02.05 Коррекционная педагогика в начальном образовании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340768"/>
            <a:ext cx="8856219" cy="246226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39583" y="4393130"/>
            <a:ext cx="8856219" cy="1618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99656" y="451853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программирование, разработчик веб и мультимедийных приложений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363937" y="1397843"/>
            <a:ext cx="2327552" cy="1825154"/>
            <a:chOff x="2838100" y="1532086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" descr="http://qrcoder.ru/code/?https%3A%2F%2Fgumcollege.ru%2Fspecialnosti_gumcollege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30667" y="200982"/>
            <a:ext cx="853200" cy="853200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 bwMode="auto">
          <a:xfrm>
            <a:off x="257785" y="4156129"/>
            <a:ext cx="2251964" cy="1825154"/>
            <a:chOff x="4017568" y="1466297"/>
            <a:chExt cx="2251964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4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Нижний колонтитул 45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«</a:t>
            </a:r>
            <a:r>
              <a:rPr lang="ru-RU" sz="2000"/>
              <a:t>Кинельский</a:t>
            </a:r>
            <a:r>
              <a:rPr lang="ru-RU" sz="2000"/>
              <a:t>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35360" y="6420757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446435 г.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Кинель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ул. Украинская, 50, тел.: +7 846 636-28-83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77281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производства продуктов питания из растительного сырья </a:t>
            </a:r>
            <a:endParaRPr/>
          </a:p>
          <a:p>
            <a:pPr>
              <a:defRPr/>
            </a:pPr>
            <a:r>
              <a:rPr lang="ru-RU" sz="1600"/>
              <a:t>Образование: 9 классов , Срок обучения: 1 год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38.02.01 Коммерция (по отраслям) на коммерческой основе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700808"/>
            <a:ext cx="8856219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335360" y="1844824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Прямоугольник 56"/>
          <p:cNvSpPr/>
          <p:nvPr/>
        </p:nvSpPr>
        <p:spPr bwMode="auto">
          <a:xfrm>
            <a:off x="2927648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5124" name="Picture 4" descr="http://qrcoder.ru/code/?http%3A%2F%2Fkgt163.ru%2F%25d0%25b0%25d0%25b1%25d0%25b8%25d1%2582%25d1%2583%25d1%2580%25d0%25b8%25d0%25b5%25d0%25bd%25d1%2582%25d0%25b0%25d0%25bc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15222" y="178379"/>
            <a:ext cx="853200" cy="853200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20" name="Группа 46"/>
          <p:cNvGrpSpPr/>
          <p:nvPr/>
        </p:nvGrpSpPr>
        <p:grpSpPr bwMode="auto">
          <a:xfrm>
            <a:off x="335360" y="3933056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2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927648" y="4149079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3071664" y="414907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38.02.01 Коммерция (по отраслям) на коммерческой основе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учреждение Самарской области «</a:t>
            </a:r>
            <a:r>
              <a:rPr lang="ru-RU" sz="2000"/>
              <a:t>Домашкинский</a:t>
            </a:r>
            <a:r>
              <a:rPr lang="ru-RU" sz="2000"/>
              <a:t>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63168" y="6420944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446407,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Кинельский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район, с.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Домашка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ул. Зеленая, д.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3 , тел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8(846)633-15-48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484784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35.01.09 Мастер растениеводства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35.02.05 Агрономия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</a:t>
            </a:r>
            <a:r>
              <a:rPr lang="ru-RU" sz="1600">
                <a:latin typeface="Arial Black"/>
              </a:rPr>
              <a:t>Дошкольное образование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8722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783632" y="3789040"/>
            <a:ext cx="8856219" cy="113448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071664" y="407707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13249 Кухонный рабочий </a:t>
            </a:r>
            <a:endParaRPr/>
          </a:p>
          <a:p>
            <a:pPr>
              <a:defRPr/>
            </a:pPr>
            <a:r>
              <a:rPr lang="ru-RU" sz="1600"/>
              <a:t>Образование: требований к образованию нет, Срок обучения: 1 год 10 месяцев</a:t>
            </a:r>
            <a:endParaRPr/>
          </a:p>
        </p:txBody>
      </p:sp>
      <p:pic>
        <p:nvPicPr>
          <p:cNvPr id="8194" name="Picture 2" descr="http://qrcoder.ru/code/?http%3A%2F%2Fpo.minobr63.ru%2F%3Fpage_id%3D23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87579" y="213879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24392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30" name="Группа 29"/>
          <p:cNvGrpSpPr/>
          <p:nvPr/>
        </p:nvGrpSpPr>
        <p:grpSpPr bwMode="auto">
          <a:xfrm>
            <a:off x="335360" y="3645024"/>
            <a:ext cx="2129642" cy="1839778"/>
            <a:chOff x="3390776" y="1577920"/>
            <a:chExt cx="2129642" cy="1839778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8" name="Group 28"/>
            <p:cNvGrpSpPr/>
            <p:nvPr/>
          </p:nvGrpSpPr>
          <p:grpSpPr bwMode="auto">
            <a:xfrm>
              <a:off x="3590818" y="1577920"/>
              <a:ext cx="1929600" cy="1839778"/>
              <a:chOff x="4166" y="1696"/>
              <a:chExt cx="1252" cy="1262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32"/>
              <p:cNvSpPr>
                <a:spLocks noChangeArrowheads="1"/>
              </p:cNvSpPr>
              <p:nvPr/>
            </p:nvSpPr>
            <p:spPr bwMode="gray">
              <a:xfrm>
                <a:off x="4240" y="169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5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071013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599585" y="195151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132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u="sng">
                <a:hlinkClick r:id="rId3" action="ppaction://hlinksldjump" tooltip="ppaction://hlinksldjumpslide132"/>
              </a:rPr>
              <a:t>Самарский политехнический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63"/>
              </a:rPr>
              <a:t>государственное </a:t>
            </a:r>
            <a:r>
              <a:rPr lang="ru-RU" u="sng">
                <a:hlinkClick r:id="rId4" action="ppaction://hlinksldjump" tooltip="ppaction://hlinksldjumpslide63"/>
              </a:rPr>
              <a:t>автономное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63"/>
              </a:rPr>
              <a:t>«Строительно-энергетический колледж (образовательно-производственный кампус) им. </a:t>
            </a:r>
            <a:r>
              <a:rPr lang="ru-RU" u="sng">
                <a:hlinkClick r:id="rId4" action="ppaction://hlinksldjump" tooltip="ppaction://hlinksldjumpslide63"/>
              </a:rPr>
              <a:t>П.Мачнева</a:t>
            </a:r>
            <a:r>
              <a:rPr lang="ru-RU" u="sng">
                <a:hlinkClick r:id="rId4" action="ppaction://hlinksldjump" tooltip="ppaction://hlinksldjumpslide63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cs typeface="Arial"/>
                <a:hlinkClick r:id="rId5" action="ppaction://hlinksldjump" tooltip="ppaction://hlinksldjumpslide53"/>
              </a:rPr>
              <a:t>государственное </a:t>
            </a:r>
            <a:r>
              <a:rPr lang="ru-RU" u="sng">
                <a:cs typeface="Arial"/>
                <a:hlinkClick r:id="rId5" action="ppaction://hlinksldjump" tooltip="ppaction://hlinksldjumpslide53"/>
              </a:rPr>
              <a:t>автономное профессиональное образовательное учреждение Самарской области </a:t>
            </a:r>
            <a:r>
              <a:rPr lang="ru-RU" u="sng">
                <a:cs typeface="Arial"/>
                <a:hlinkClick r:id="rId5" action="ppaction://hlinksldjump" tooltip="ppaction://hlinksldjumpslide53"/>
              </a:rPr>
              <a:t>«Тольяттинский </a:t>
            </a:r>
            <a:r>
              <a:rPr lang="ru-RU" u="sng">
                <a:cs typeface="Arial"/>
                <a:hlinkClick r:id="rId5" action="ppaction://hlinksldjump" tooltip="ppaction://hlinksldjumpslide53"/>
              </a:rPr>
              <a:t>электротехнический </a:t>
            </a:r>
            <a:r>
              <a:rPr lang="ru-RU" u="sng">
                <a:cs typeface="Arial"/>
                <a:hlinkClick r:id="rId5" action="ppaction://hlinksldjump" tooltip="ppaction://hlinksldjumpslide53"/>
              </a:rPr>
              <a:t>техникум»</a:t>
            </a:r>
            <a:endParaRPr lang="ru-RU">
              <a:cs typeface="Arial"/>
            </a:endParaRPr>
          </a:p>
          <a:p>
            <a:pPr>
              <a:defRPr/>
            </a:pPr>
            <a:endParaRPr lang="ru-RU">
              <a:cs typeface="Arial"/>
            </a:endParaRPr>
          </a:p>
          <a:p>
            <a:pPr>
              <a:defRPr/>
            </a:pPr>
            <a:r>
              <a:rPr lang="ru-RU" u="sng">
                <a:hlinkClick r:id="rId6" action="ppaction://hlinksldjump" tooltip="ppaction://hlinksldjumpslide119"/>
              </a:rPr>
              <a:t>государственное </a:t>
            </a:r>
            <a:r>
              <a:rPr lang="ru-RU" u="sng">
                <a:hlinkClick r:id="rId6" action="ppaction://hlinksldjump" tooltip="ppaction://hlinksldjumpslide119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u="sng">
                <a:hlinkClick r:id="rId6" action="ppaction://hlinksldjump" tooltip="ppaction://hlinksldjumpslide119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49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u="sng">
                <a:hlinkClick r:id="rId7" action="ppaction://hlinksldjump" tooltip="ppaction://hlinksldjumpslide49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75978" y="1366448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09.01.04 Наладчик аппаратных и программных средств </a:t>
            </a:r>
            <a:r>
              <a:rPr lang="ru-RU" sz="1600">
                <a:latin typeface="Arial Black"/>
              </a:rPr>
              <a:t>инфокоммуникационных</a:t>
            </a:r>
            <a:r>
              <a:rPr lang="ru-RU" sz="1600">
                <a:latin typeface="Arial Black"/>
              </a:rPr>
              <a:t> систем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производства продуктов питания из растительного сырья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2 года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136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360140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grpSp>
        <p:nvGrpSpPr>
          <p:cNvPr id="18" name="Группа 46"/>
          <p:cNvGrpSpPr/>
          <p:nvPr/>
        </p:nvGrpSpPr>
        <p:grpSpPr bwMode="auto">
          <a:xfrm>
            <a:off x="360140" y="3831627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1" y="3937875"/>
            <a:ext cx="8856219" cy="16945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061032" y="4205595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09.01.04 Наладчик аппаратных и программных средств </a:t>
            </a:r>
            <a:r>
              <a:rPr lang="ru-RU" sz="1600">
                <a:latin typeface="Arial Black"/>
              </a:rPr>
              <a:t>инфокоммуникационных</a:t>
            </a:r>
            <a:r>
              <a:rPr lang="ru-RU" sz="1600">
                <a:latin typeface="Arial Black"/>
              </a:rPr>
              <a:t> систем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 lang="ru-RU" sz="1600" b="1"/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</p:spPr>
      </p:pic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68.  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24-59-81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41277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09.01.04 Наладчик аппаратных и программных средств </a:t>
            </a:r>
            <a:r>
              <a:rPr lang="ru-RU" sz="1600">
                <a:latin typeface="Arial Black"/>
              </a:rPr>
              <a:t>инфокоммуникационных</a:t>
            </a:r>
            <a:r>
              <a:rPr lang="ru-RU" sz="1600">
                <a:latin typeface="Arial Black"/>
              </a:rPr>
              <a:t> систем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производства продуктов питания из растительного сырья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35691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924964" y="38280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022119" y="4160342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09.01.04 Наладчик аппаратных и программных средств </a:t>
            </a:r>
            <a:r>
              <a:rPr lang="ru-RU" sz="1600">
                <a:latin typeface="Arial Black"/>
              </a:rPr>
              <a:t>инфокоммуникационных</a:t>
            </a:r>
            <a:r>
              <a:rPr lang="ru-RU" sz="1600">
                <a:latin typeface="Arial Black"/>
              </a:rPr>
              <a:t> систем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 lang="ru-RU" sz="1600" b="1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pic>
        <p:nvPicPr>
          <p:cNvPr id="9220" name="Picture 4" descr="http://qrcoder.ru/code/?https%3A%2F%2Ftcek63.ru%2Fobuchenie-lits-s-ovz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828462" y="154792"/>
            <a:ext cx="853200" cy="853200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 bwMode="auto">
          <a:xfrm>
            <a:off x="194772" y="1453709"/>
            <a:ext cx="2345741" cy="1825154"/>
            <a:chOff x="3330087" y="1478958"/>
            <a:chExt cx="2345741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2" name="Рисунок 41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Группа 47"/>
          <p:cNvGrpSpPr/>
          <p:nvPr/>
        </p:nvGrpSpPr>
        <p:grpSpPr bwMode="auto">
          <a:xfrm>
            <a:off x="261143" y="3980145"/>
            <a:ext cx="2251964" cy="1825154"/>
            <a:chOff x="4017568" y="1466297"/>
            <a:chExt cx="2251964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0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>
            <a:blip r:embed="rId4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«Самарское музыкальное училище им. Д.Г.Шаталова"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г.Самара, ул.Куйбышева, 102.   Тел.: 8(846) 332-24-95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27648" y="1268760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53.02.02 Музыкальное искусство эстрады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53.02.03 Инструментальное исполнительство (по видам инструментов)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53.02.04 Вокальное искусство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</a:t>
            </a:r>
            <a:r>
              <a:rPr lang="ru-RU" sz="1600"/>
              <a:t>, 11 классов, </a:t>
            </a:r>
            <a:r>
              <a:rPr lang="ru-RU" sz="1600"/>
              <a:t>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53.02.05 Сольное и хоровое народное пение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53.02.07 Теория музыки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288113"/>
            <a:ext cx="8856219" cy="25009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grpSp>
        <p:nvGrpSpPr>
          <p:cNvPr id="5" name="Группа 46"/>
          <p:cNvGrpSpPr/>
          <p:nvPr/>
        </p:nvGrpSpPr>
        <p:grpSpPr bwMode="auto">
          <a:xfrm>
            <a:off x="263352" y="1556792"/>
            <a:ext cx="2390643" cy="1825154"/>
            <a:chOff x="8210934" y="1625686"/>
            <a:chExt cx="2390643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81651" y="3937874"/>
            <a:ext cx="8856219" cy="20834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999656" y="4005064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53.02.02 Музыкальное искусство эстрады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53.02.04 Вокальное искусство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53.02.07 Теория музыки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53.02.08 Звукооператорское мастерство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классов, Срок обучения: 3 года 10 месяцев</a:t>
            </a:r>
            <a:endParaRPr/>
          </a:p>
          <a:p>
            <a:pPr>
              <a:defRPr/>
            </a:pPr>
            <a:endParaRPr lang="ru-RU" sz="1600" b="1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3" action="ppaction://hlinksldjump" tooltip="ppaction://hlinksldjumpslide3"/>
              </a:rPr>
              <a:t>К оглавлению </a:t>
            </a:r>
            <a:endParaRPr lang="en-US"/>
          </a:p>
        </p:txBody>
      </p:sp>
      <p:grpSp>
        <p:nvGrpSpPr>
          <p:cNvPr id="38" name="Группа 29"/>
          <p:cNvGrpSpPr/>
          <p:nvPr/>
        </p:nvGrpSpPr>
        <p:grpSpPr bwMode="auto">
          <a:xfrm>
            <a:off x="263352" y="3789040"/>
            <a:ext cx="2345741" cy="1825154"/>
            <a:chOff x="3330087" y="1478958"/>
            <a:chExt cx="2345741" cy="1825154"/>
          </a:xfrm>
        </p:grpSpPr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3" name="Рисунок 42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4" name="Picture 2" descr="http://qrcoder.ru/code/?http%3A%2F%2Fshatalov63.ru%2F%25d0%25b0%25d0%25b1%25d0%25b8%25d1%2582%25d1%2583%25d1%2580%25d0%25b8%25d0%25b5%25d0%25bd%25d1%2582%25d1%2583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04512" y="116632"/>
            <a:ext cx="986036" cy="986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</a:t>
            </a:r>
            <a:r>
              <a:rPr lang="ru-RU" sz="2000"/>
              <a:t>Пестравский</a:t>
            </a:r>
            <a:r>
              <a:rPr lang="ru-RU" sz="2000"/>
              <a:t> государственный техникум имени Героя Социалистического Труда Анатолия Устиновича Сычёва»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Пестравский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район, с.Пестравка, ул.Коммунистическая, 62А. Тел.: 8(8467) 42-12-59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2708920"/>
            <a:ext cx="8856219" cy="14401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0912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999656" y="2996952"/>
            <a:ext cx="8754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(заочно)</a:t>
            </a:r>
            <a:endParaRPr lang="ru-RU" sz="1600" b="1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57" name="Группа 26"/>
          <p:cNvGrpSpPr/>
          <p:nvPr/>
        </p:nvGrpSpPr>
        <p:grpSpPr bwMode="auto">
          <a:xfrm>
            <a:off x="191344" y="1268760"/>
            <a:ext cx="2254696" cy="1825154"/>
            <a:chOff x="2838100" y="1507418"/>
            <a:chExt cx="2254696" cy="1825154"/>
          </a:xfrm>
        </p:grpSpPr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9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1" name="Рисунок 6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46"/>
          <p:cNvGrpSpPr/>
          <p:nvPr/>
        </p:nvGrpSpPr>
        <p:grpSpPr bwMode="auto">
          <a:xfrm>
            <a:off x="191344" y="2924944"/>
            <a:ext cx="2390643" cy="1825154"/>
            <a:chOff x="8210934" y="1625686"/>
            <a:chExt cx="2390643" cy="1825154"/>
          </a:xfrm>
        </p:grpSpPr>
        <p:sp>
          <p:nvSpPr>
            <p:cNvPr id="6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9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71" name="Рисунок 70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Группа 29"/>
          <p:cNvGrpSpPr/>
          <p:nvPr/>
        </p:nvGrpSpPr>
        <p:grpSpPr bwMode="auto">
          <a:xfrm>
            <a:off x="191344" y="4581128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5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http://qrcoder.ru/code/?https%3A%2F%2Fclck.ru%2FTMZwB&amp;4&amp;0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920536" y="188640"/>
            <a:ext cx="969268" cy="9692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27648" y="1124744"/>
            <a:ext cx="9264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08.01.24 Мастер отделочных строительных и декоративных работ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35.01.27 Мастер сельскохозяйственного производства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54.01.20 Графический дизайнер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 Декоративно-прикладное искусство и народные промыслы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19727 Штукатур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18880 Столяр строительный</a:t>
            </a:r>
            <a:endParaRPr/>
          </a:p>
          <a:p>
            <a:pPr>
              <a:defRPr/>
            </a:pPr>
            <a:r>
              <a:rPr lang="ru-RU" sz="1600"/>
              <a:t>Срок обучения: требований к образованию нет, 1 год10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1624" y="1196752"/>
            <a:ext cx="8856219" cy="39604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11624" y="5301208"/>
            <a:ext cx="9001000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32" name="Группа 26"/>
          <p:cNvGrpSpPr/>
          <p:nvPr/>
        </p:nvGrpSpPr>
        <p:grpSpPr bwMode="auto"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 bwMode="auto">
          <a:xfrm>
            <a:off x="335360" y="4437112"/>
            <a:ext cx="2129642" cy="1825200"/>
            <a:chOff x="3390776" y="1592499"/>
            <a:chExt cx="2129642" cy="1825200"/>
          </a:xfrm>
        </p:grpSpPr>
        <p:sp>
          <p:nvSpPr>
            <p:cNvPr id="6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5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6" name="Рисунок 65" descr="https://pandia.ru/text/80/648/images/img3_126.jpg"/>
            <p:cNvPicPr/>
            <p:nvPr/>
          </p:nvPicPr>
          <p:blipFill>
            <a:blip r:embed="rId5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 bwMode="auto">
          <a:xfrm>
            <a:off x="2927648" y="537321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19727 Штукатур</a:t>
            </a:r>
            <a:endParaRPr/>
          </a:p>
          <a:p>
            <a:pPr>
              <a:defRPr/>
            </a:pPr>
            <a:r>
              <a:rPr lang="ru-RU" sz="1600"/>
              <a:t>Срок обучения: требований к образованию нет, 1 год10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18880 Столяр строительный</a:t>
            </a:r>
            <a:endParaRPr/>
          </a:p>
          <a:p>
            <a:pPr>
              <a:defRPr/>
            </a:pPr>
            <a:r>
              <a:rPr lang="ru-RU" sz="1600"/>
              <a:t>Срок обучения: требований к образованию нет, 1 год10 месяцев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«Колледж технического и художественного образования г.Тольятти»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г.Тольятти,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ул.Воскресенская, 18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.  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Тел.: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8(8482)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33-39-50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855640" y="2348880"/>
            <a:ext cx="8856219" cy="226521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071664" y="2492896"/>
            <a:ext cx="8754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54.01.20 Графический дизайнер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 Декоративно-прикладное искусство и народные промыслы (по видам)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5" name="Группа 47"/>
          <p:cNvGrpSpPr/>
          <p:nvPr/>
        </p:nvGrpSpPr>
        <p:grpSpPr bwMode="auto">
          <a:xfrm>
            <a:off x="263352" y="4005064"/>
            <a:ext cx="2251964" cy="1825154"/>
            <a:chOff x="4017568" y="1466297"/>
            <a:chExt cx="2251964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8" name="Рисунок 47" descr="https://pandia.ru/text/80/648/images/img3_126.jpg"/>
            <p:cNvPicPr/>
            <p:nvPr/>
          </p:nvPicPr>
          <p:blipFill>
            <a:blip r:embed="rId3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Группа 29"/>
          <p:cNvGrpSpPr/>
          <p:nvPr/>
        </p:nvGrpSpPr>
        <p:grpSpPr bwMode="auto"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362" name="Picture 2" descr="http://qrcoder.ru/code/?http%3A%2F%2Fwww.ktiho.ru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76520" y="116632"/>
            <a:ext cx="1041276" cy="10412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08.02.01 Строительство и эксплуатация зданий и сооружений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08.02.14 Эксплуатация 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 (заочно)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4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10.02.05 Обеспечение информационной безопасности автоматизированных систем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13.02.02 Теплоснабжение и теплотехническое оборудование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23.02.06 Техническая эксплуатация подвижного состава железных дорог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8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32" name="Группа 26"/>
          <p:cNvGrpSpPr/>
          <p:nvPr/>
        </p:nvGrpSpPr>
        <p:grpSpPr bwMode="auto"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Группа 46"/>
          <p:cNvGrpSpPr/>
          <p:nvPr/>
        </p:nvGrpSpPr>
        <p:grpSpPr bwMode="auto">
          <a:xfrm>
            <a:off x="285822" y="3709186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8" name="Рисунок 47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42778" y="1160483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27.02.07 Управление качеством продукции, процессов и услуг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29.02.09 Печатное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38.02.03 Операционная деятельность в логистике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42.02.02 Издательское дело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воспитание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обеспечения управления и архивоведение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54.01.20 Графический дизайнер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60200" y="1171529"/>
            <a:ext cx="8856219" cy="521499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11" name="Группа 26"/>
          <p:cNvGrpSpPr/>
          <p:nvPr/>
        </p:nvGrpSpPr>
        <p:grpSpPr bwMode="auto">
          <a:xfrm>
            <a:off x="335360" y="1268760"/>
            <a:ext cx="2254696" cy="1825154"/>
            <a:chOff x="2838100" y="1507418"/>
            <a:chExt cx="2254696" cy="1825154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46"/>
          <p:cNvGrpSpPr/>
          <p:nvPr/>
        </p:nvGrpSpPr>
        <p:grpSpPr bwMode="auto">
          <a:xfrm>
            <a:off x="245495" y="3915083"/>
            <a:ext cx="2390643" cy="1825154"/>
            <a:chOff x="8210934" y="1625686"/>
            <a:chExt cx="2390643" cy="1825154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2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4" name="Рисунок 23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227501"/>
            <a:ext cx="8754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08.02.01 Строительство и эксплуатация зданий и сооружений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08.02.14 Эксплуатация и обслуживание многоквартирного дома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 (заочно)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09.02.06 Сетевое и системное администрирование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4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10.02.05 Обеспечение информационной безопасности автоматизированных систем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13.02.02 Теплоснабжение и теплотехническое оборудование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23.02.06 Техническая эксплуатация подвижного состава железных дорог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8" y="1207993"/>
            <a:ext cx="8856219" cy="52379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448442" y="1283371"/>
            <a:ext cx="2327552" cy="1825154"/>
            <a:chOff x="2838100" y="1532086"/>
            <a:chExt cx="2327552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>
            <a:blip r:embed="rId3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 bwMode="auto">
          <a:xfrm>
            <a:off x="420823" y="2942147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47"/>
          <p:cNvGrpSpPr/>
          <p:nvPr/>
        </p:nvGrpSpPr>
        <p:grpSpPr bwMode="auto">
          <a:xfrm>
            <a:off x="455361" y="4554208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>
            <a:blip r:embed="rId5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ул.Молодогвардейская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59.   Тел.: 8(846) 332-59-49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262800"/>
            <a:ext cx="8754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27.02.07 Управление качеством продукции, процессов и услуг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 10 месяцев</a:t>
            </a: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29.02.09 Печатное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38.02.03 Операционная деятельность в логистике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42.02.02 Издательское дело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воспитание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обеспечения управления и архивоведение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54.01.20 Графический дизайнер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44771" y="1331355"/>
            <a:ext cx="8856219" cy="511455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359721" y="1227776"/>
            <a:ext cx="2327552" cy="1825154"/>
            <a:chOff x="2838100" y="1532086"/>
            <a:chExt cx="2327552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>
            <a:blip r:embed="rId3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 bwMode="auto">
          <a:xfrm>
            <a:off x="396479" y="2837685"/>
            <a:ext cx="2345741" cy="1825154"/>
            <a:chOff x="3330087" y="1478958"/>
            <a:chExt cx="2345741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Группа 47"/>
          <p:cNvGrpSpPr/>
          <p:nvPr/>
        </p:nvGrpSpPr>
        <p:grpSpPr bwMode="auto">
          <a:xfrm>
            <a:off x="353731" y="4533495"/>
            <a:ext cx="2251964" cy="1825154"/>
            <a:chOff x="4017568" y="1466297"/>
            <a:chExt cx="2251964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>
            <a:blip r:embed="rId5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66" name="Picture 2" descr="http://qrcoder.ru/code/?https%3A%2F%2Fsamgk.ru%2Fabit%2F%23%2F&amp;4&amp;0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1064436" y="228494"/>
            <a:ext cx="864327" cy="864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07573" y="2066176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67"/>
              </a:rPr>
              <a:t>государственное автономное профессиональное образовательное учреждение среднего профессионального образования «Тольяттинский социально-педагогический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62"/>
              </a:rPr>
              <a:t>государственное </a:t>
            </a:r>
            <a:r>
              <a:rPr lang="ru-RU" u="sng">
                <a:hlinkClick r:id="rId4" action="ppaction://hlinksldjump" tooltip="ppaction://hlinksldjumpslide62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62"/>
              </a:rPr>
              <a:t>«Тольяттинский </a:t>
            </a:r>
            <a:r>
              <a:rPr lang="ru-RU" u="sng">
                <a:hlinkClick r:id="rId4" action="ppaction://hlinksldjump" tooltip="ppaction://hlinksldjumpslide62"/>
              </a:rPr>
              <a:t>медицинский </a:t>
            </a:r>
            <a:r>
              <a:rPr lang="ru-RU" u="sng">
                <a:hlinkClick r:id="rId4" action="ppaction://hlinksldjump" tooltip="ppaction://hlinksldjumpslide62"/>
              </a:rPr>
              <a:t>колледж» </a:t>
            </a:r>
            <a:r>
              <a:rPr lang="ru-RU" u="sng">
                <a:hlinkClick r:id="rId4" action="ppaction://hlinksldjump" tooltip="ppaction://hlinksldjumpslide62"/>
              </a:rPr>
              <a:t>(</a:t>
            </a:r>
            <a:r>
              <a:rPr lang="ru-RU" u="sng">
                <a:hlinkClick r:id="rId4" action="ppaction://hlinksldjump" tooltip="ppaction://hlinksldjumpslide62"/>
              </a:rPr>
              <a:t>Кинель</a:t>
            </a:r>
            <a:r>
              <a:rPr lang="ru-RU" u="sng">
                <a:hlinkClick r:id="rId4" action="ppaction://hlinksldjump" tooltip="ppaction://hlinksldjumpslide62"/>
              </a:rPr>
              <a:t>-Черкасский филиал</a:t>
            </a:r>
            <a:r>
              <a:rPr lang="ru-RU" u="sng">
                <a:hlinkClick r:id="rId4" action="ppaction://hlinksldjump" tooltip="ppaction://hlinksldjumpslide62"/>
              </a:rPr>
              <a:t>)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23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u="sng">
                <a:hlinkClick r:id="rId5" action="ppaction://hlinksldjump" tooltip="ppaction://hlinksldjumpslide123"/>
              </a:rPr>
              <a:t>г.Тольятти</a:t>
            </a:r>
            <a:r>
              <a:rPr lang="ru-RU" u="sng">
                <a:hlinkClick r:id="rId5" action="ppaction://hlinksldjump" tooltip="ppaction://hlinksldjumpslide123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14"/>
              </a:rPr>
              <a:t>государственное бюджетное профессиональное учреждение Самарской области </a:t>
            </a:r>
            <a:r>
              <a:rPr lang="ru-RU" u="sng">
                <a:hlinkClick r:id="rId6" action="ppaction://hlinksldjump" tooltip="ppaction://hlinksldjumpslide114"/>
              </a:rPr>
              <a:t>«Колледж </a:t>
            </a:r>
            <a:r>
              <a:rPr lang="ru-RU" u="sng">
                <a:hlinkClick r:id="rId6" action="ppaction://hlinksldjump" tooltip="ppaction://hlinksldjumpslide114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u="sng">
                <a:hlinkClick r:id="rId6" action="ppaction://hlinksldjump" tooltip="ppaction://hlinksldjumpslide114"/>
              </a:rPr>
              <a:t>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Алексеевский р-н,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п.Авангард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ул.Рабочая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1.   Тел.: 8(846) 714-81-44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Arial Narrow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170309" y="5363974"/>
              <a:ext cx="770485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>
                  <a:latin typeface="Arial Black"/>
                </a:rPr>
                <a:t>16675 Повар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</a:t>
              </a:r>
              <a:r>
                <a:rPr lang="ru-RU" sz="1600"/>
                <a:t>требований к образованию нет, </a:t>
              </a:r>
              <a:r>
                <a:rPr lang="ru-RU" sz="1600"/>
                <a:t>Срок обучения: </a:t>
              </a:r>
              <a:r>
                <a:rPr lang="ru-RU" sz="1600"/>
                <a:t>10 месяцев</a:t>
              </a:r>
              <a:endParaRPr lang="ru-RU" sz="1600"/>
            </a:p>
          </p:txBody>
        </p:sp>
        <p:grpSp>
          <p:nvGrpSpPr>
            <p:cNvPr id="12" name="Группа 30"/>
            <p:cNvGrpSpPr/>
            <p:nvPr/>
          </p:nvGrpSpPr>
          <p:grpSpPr bwMode="auto"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" name="Group 28"/>
              <p:cNvGrpSpPr/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46275"/>
                        <a:invGamma val="0"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 val="0"/>
                        <a:tint val="34902"/>
                        <a:invGamm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79216"/>
                        <a:invGamma val="0"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tint val="0"/>
                        <a:invGamma val="0"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>
              <a:blip r:embed="rId3"/>
              <a:srcRect l="74911" t="0" r="0" b="0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Для лиц  с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нарушением 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интеллекта</a:t>
                </a:r>
                <a:endParaRPr lang="en-US" sz="20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pic>
        <p:nvPicPr>
          <p:cNvPr id="7170" name="Picture 2" descr="http://qrcoder.ru/code/?http%3A%2F%2F%E0%EB%E5%EA%F1%E5%E5%E2%F1%EA%EE%E5%EF%F3.%F0%F4%2F%E0%E1%E8%F2%F3%E5%ED%F2%E0%EC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72193" y="116368"/>
            <a:ext cx="999971" cy="9999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</a:t>
            </a:r>
            <a:r>
              <a:rPr lang="ru-RU" sz="2000"/>
              <a:t>Усольский</a:t>
            </a:r>
            <a:r>
              <a:rPr lang="ru-RU" sz="2000"/>
              <a:t> сельскохозяйственный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Шигонский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р-н, с. Усолье,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ул.Королёва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14а.   Тел.: 8(846) 482-82-33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2412554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8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84070" y="2081899"/>
            <a:ext cx="2345741" cy="1825154"/>
            <a:chOff x="3330087" y="1478958"/>
            <a:chExt cx="2345741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13" name="Рисунок 12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94" name="Picture 2" descr="http://qrcoder.ru/code/?http%3A%2F%2Fusolet.ru%2Fentrant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732998" y="120612"/>
            <a:ext cx="1020848" cy="10208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«Тольяттинский музыкальный колледж им. </a:t>
            </a:r>
            <a:r>
              <a:rPr lang="ru-RU" sz="2000"/>
              <a:t>Р.К.Щедрина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г.Тольятти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ул.Ленина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7.   Тел.: 8 939 714-90-21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5171" y="265534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53.02.02 Музыкальное искусство эстрады (по видам)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8" y="2177941"/>
            <a:ext cx="8856219" cy="163307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29" name="Группа 46"/>
          <p:cNvGrpSpPr/>
          <p:nvPr/>
        </p:nvGrpSpPr>
        <p:grpSpPr bwMode="auto">
          <a:xfrm>
            <a:off x="294279" y="2022742"/>
            <a:ext cx="2390643" cy="1825154"/>
            <a:chOff x="8210934" y="1625686"/>
            <a:chExt cx="2390643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2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3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3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4" name="Рисунок 33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18" name="Picture 2" descr="http://qrcoder.ru/code/?http%3A%2F%2Ftltcollegeofmusic.ru%2F%25d0%25b0%25d0%25b1%25d0%25b8%25d1%2582%25d1%2583%25d1%2580%25d0%25b8%25d0%25b5%25d0%25bd%25d1%2582%25d1%2583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67797" y="188813"/>
            <a:ext cx="981224" cy="981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98967" y="146236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«Самарский политехнический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г.Самара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ул.Фасадная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2.   Тел.: 8(846) 377-38-38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79837" y="2330276"/>
            <a:ext cx="8754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08.01.29 Мастер по ремонту и обслуживанию инженерных систем жилищно-коммунального хозяйства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35.01.19 Мастер садово-паркового и ландшафтного строительства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63718" y="1969342"/>
            <a:ext cx="8856219" cy="232307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26"/>
          <p:cNvGrpSpPr/>
          <p:nvPr/>
        </p:nvGrpSpPr>
        <p:grpSpPr bwMode="auto">
          <a:xfrm>
            <a:off x="308808" y="1612883"/>
            <a:ext cx="2254696" cy="1825154"/>
            <a:chOff x="2838100" y="1507418"/>
            <a:chExt cx="2254696" cy="1825154"/>
          </a:xfrm>
        </p:grpSpPr>
        <p:sp>
          <p:nvSpPr>
            <p:cNvPr id="1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13" name="Рисунок 12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42" name="Picture 2" descr="http://qrcoder.ru/code/?https%3A%2F%2Fspk-info.ru%2Fpriemnaya-komissiya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63076" y="179301"/>
            <a:ext cx="867048" cy="867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878799" y="263971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Безенчукский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п.г.т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. Безенчук,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ул.Пушкина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14А.   Тел.: 8(846) 762-38-44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"Самарский медицинский колледж им. </a:t>
            </a:r>
            <a:r>
              <a:rPr lang="ru-RU" sz="2000"/>
              <a:t>Н.Ляпиной</a:t>
            </a:r>
            <a:r>
              <a:rPr lang="ru-RU" sz="2000"/>
              <a:t>" (</a:t>
            </a:r>
            <a:r>
              <a:rPr lang="ru-RU" sz="2000"/>
              <a:t>Безенчукский</a:t>
            </a:r>
            <a:r>
              <a:rPr lang="ru-RU" sz="2000"/>
              <a:t> филиал)</a:t>
            </a:r>
            <a:endParaRPr lang="en-US" sz="200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199669" y="2967245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31.02.01 Лечебное дело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34.02.01 </a:t>
            </a:r>
            <a:r>
              <a:rPr lang="ru-RU" sz="1600">
                <a:latin typeface="Arial Black"/>
              </a:rPr>
              <a:t>Сестринское дело 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</a:t>
            </a:r>
            <a:r>
              <a:rPr lang="ru-RU" sz="1600"/>
              <a:t>,</a:t>
            </a:r>
            <a:r>
              <a:rPr lang="ru-RU" sz="1600"/>
              <a:t> </a:t>
            </a:r>
            <a:r>
              <a:rPr lang="ru-RU" sz="1600"/>
              <a:t>Срок обучения: </a:t>
            </a:r>
            <a:r>
              <a:rPr lang="ru-RU" sz="1600"/>
              <a:t>3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353894" y="1577729"/>
            <a:ext cx="2254696" cy="1825154"/>
            <a:chOff x="2838100" y="1507418"/>
            <a:chExt cx="2254696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9" name="Рисунок 28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Группа 34"/>
          <p:cNvGrpSpPr/>
          <p:nvPr/>
        </p:nvGrpSpPr>
        <p:grpSpPr bwMode="auto">
          <a:xfrm>
            <a:off x="353894" y="3748423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6" name="Picture 4" descr="http://qrcoder.ru/code/?https%3A%2F%2Fwww.smedk.ru%2Fbez%2F%3Fpage_id%3D1288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76832" y="168526"/>
            <a:ext cx="978276" cy="9782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878799" y="263971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Шенталинский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ст.Шентала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ул.Больничная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2.   Тел.: 8(846) 522-19-60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44116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«Тольяттинский медицинский колледж»</a:t>
            </a:r>
            <a:endParaRPr/>
          </a:p>
          <a:p>
            <a:pPr algn="l">
              <a:defRPr/>
            </a:pPr>
            <a:r>
              <a:rPr lang="ru-RU" sz="2000"/>
              <a:t>(</a:t>
            </a:r>
            <a:r>
              <a:rPr lang="ru-RU" sz="2000"/>
              <a:t>Шенталинский</a:t>
            </a:r>
            <a:r>
              <a:rPr lang="ru-RU" sz="2000"/>
              <a:t> филиал)</a:t>
            </a:r>
            <a:endParaRPr lang="en-US" sz="200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219683" y="3044947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34.02.01 </a:t>
            </a:r>
            <a:r>
              <a:rPr lang="ru-RU" sz="1600">
                <a:latin typeface="Arial Black"/>
              </a:rPr>
              <a:t>Сестринское дело 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</a:t>
            </a:r>
            <a:r>
              <a:rPr lang="ru-RU" sz="1600"/>
              <a:t>,</a:t>
            </a:r>
            <a:r>
              <a:rPr lang="ru-RU" sz="1600"/>
              <a:t> </a:t>
            </a:r>
            <a:r>
              <a:rPr lang="ru-RU" sz="1600"/>
              <a:t>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018782" y="276300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407368" y="1784250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Picture 2" descr="http://qrcoder.ru/code/?https%3A%2F%2Fshent-med.ru%2F%EF%F0%E0%E2%E8%EB%E0-%EF%F0%E8%B8%EC%E0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85760" y="199747"/>
            <a:ext cx="901347" cy="901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«Образовательный центр </a:t>
            </a:r>
            <a:r>
              <a:rPr lang="ru-RU" sz="2000"/>
              <a:t>с.Камышла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Камышлинский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 р-н,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с.Камышла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ул.Победы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42.   Тел.: 8(846) 643-37-06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593012" y="2131481"/>
            <a:ext cx="11408332" cy="2630667"/>
            <a:chOff x="335360" y="4653136"/>
            <a:chExt cx="11408332" cy="263066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221315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Arial Narrow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138048" y="5269286"/>
              <a:ext cx="7704856" cy="18158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>
                  <a:latin typeface="Arial Black"/>
                </a:rPr>
                <a:t>16675 Повар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</a:t>
              </a:r>
              <a:r>
                <a:rPr lang="ru-RU" sz="1600"/>
                <a:t>требований к образованию нет, </a:t>
              </a:r>
              <a:r>
                <a:rPr lang="ru-RU" sz="1600"/>
                <a:t>Срок обучения: </a:t>
              </a:r>
              <a:r>
                <a:rPr lang="ru-RU" sz="1600"/>
                <a:t>1 год 10 месяцев</a:t>
              </a:r>
              <a:endParaRPr/>
            </a:p>
            <a:p>
              <a:pPr>
                <a:defRPr/>
              </a:pPr>
              <a:endParaRPr lang="ru-RU" sz="1600"/>
            </a:p>
            <a:p>
              <a:pPr>
                <a:defRPr/>
              </a:pPr>
              <a:r>
                <a:rPr lang="ru-RU" sz="1600">
                  <a:latin typeface="Arial Black"/>
                </a:rPr>
                <a:t>18545 Слесарь по ремонту сельскохозяйственных машин и оборудования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требований к образованию нет, Срок обучения: </a:t>
              </a:r>
              <a:r>
                <a:rPr lang="ru-RU" sz="1600"/>
                <a:t>1 год 10 </a:t>
              </a:r>
              <a:r>
                <a:rPr lang="ru-RU" sz="1600"/>
                <a:t>месяцев</a:t>
              </a:r>
              <a:endParaRPr/>
            </a:p>
            <a:p>
              <a:pPr>
                <a:defRPr/>
              </a:pPr>
              <a:endParaRPr lang="ru-RU" sz="1600"/>
            </a:p>
          </p:txBody>
        </p:sp>
        <p:grpSp>
          <p:nvGrpSpPr>
            <p:cNvPr id="12" name="Группа 30"/>
            <p:cNvGrpSpPr/>
            <p:nvPr/>
          </p:nvGrpSpPr>
          <p:grpSpPr bwMode="auto"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" name="Group 28"/>
              <p:cNvGrpSpPr/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46275"/>
                        <a:invGamma val="0"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 val="0"/>
                        <a:tint val="34902"/>
                        <a:invGamm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79216"/>
                        <a:invGamma val="0"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tint val="0"/>
                        <a:invGamma val="0"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>
              <a:blip r:embed="rId3"/>
              <a:srcRect l="74911" t="0" r="0" b="0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Для лиц  с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нарушением 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интеллекта</a:t>
                </a:r>
                <a:endParaRPr lang="en-US" sz="20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pic>
        <p:nvPicPr>
          <p:cNvPr id="12292" name="Picture 4" descr="http://qrcoder.ru/code/?https%3A%2F%2Fkamspo.minobr63.ru%2F%E0%E1%E8%F2%F3%F0%E8%E5%ED%F2%F3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86008" y="205979"/>
            <a:ext cx="864097" cy="8640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«Борский государственный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Борский р-н,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с.Борское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ул.Советская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, 28.   Тел.: 8(846) 672-14-51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Arial Narrow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170309" y="5363974"/>
              <a:ext cx="770485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>
                  <a:latin typeface="Arial Black"/>
                </a:rPr>
                <a:t>16472 Пекарь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</a:t>
              </a:r>
              <a:r>
                <a:rPr lang="ru-RU" sz="1600"/>
                <a:t>требований к образованию нет, </a:t>
              </a:r>
              <a:r>
                <a:rPr lang="ru-RU" sz="1600"/>
                <a:t>Срок обучения: </a:t>
              </a:r>
              <a:r>
                <a:rPr lang="ru-RU" sz="1600"/>
                <a:t>1 год 10 месяцев</a:t>
              </a:r>
              <a:endParaRPr lang="ru-RU" sz="1600"/>
            </a:p>
          </p:txBody>
        </p:sp>
        <p:grpSp>
          <p:nvGrpSpPr>
            <p:cNvPr id="12" name="Группа 30"/>
            <p:cNvGrpSpPr/>
            <p:nvPr/>
          </p:nvGrpSpPr>
          <p:grpSpPr bwMode="auto"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" name="Group 28"/>
              <p:cNvGrpSpPr/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46275"/>
                        <a:invGamma val="0"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 val="0"/>
                        <a:tint val="34902"/>
                        <a:invGamm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79216"/>
                        <a:invGamma val="0"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tint val="0"/>
                        <a:invGamma val="0"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>
              <a:blip r:embed="rId3"/>
              <a:srcRect l="74911" t="0" r="0" b="0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Для лиц  с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нарушением 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интеллекта</a:t>
                </a:r>
                <a:endParaRPr lang="en-US" sz="20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pic>
        <p:nvPicPr>
          <p:cNvPr id="19458" name="Picture 2" descr="http://qrcoder.ru/code/?https%3A%2F%2Fbgt-borskoe.ru%2Fabiturientu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50760" y="200982"/>
            <a:ext cx="867048" cy="867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387171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</a:t>
            </a:r>
            <a:r>
              <a:rPr lang="ru-RU" sz="2000"/>
              <a:t>Отрадненский</a:t>
            </a:r>
            <a:r>
              <a:rPr lang="ru-RU" sz="2000"/>
              <a:t> нефтяной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98967" y="6445910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</a:rPr>
              <a:t>Самарская 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область</a:t>
            </a:r>
            <a:r>
              <a:rPr lang="ru-RU"/>
              <a:t>г</a:t>
            </a:r>
            <a:r>
              <a:rPr lang="ru-RU">
                <a:solidFill>
                  <a:schemeClr val="bg1"/>
                </a:solidFill>
              </a:rPr>
              <a:t>, г. Отрадный</a:t>
            </a:r>
            <a:r>
              <a:rPr lang="ru-RU">
                <a:solidFill>
                  <a:schemeClr val="bg1"/>
                </a:solidFill>
              </a:rPr>
              <a:t>, ул. Первомайская, д. </a:t>
            </a:r>
            <a:r>
              <a:rPr lang="ru-RU">
                <a:solidFill>
                  <a:schemeClr val="bg1"/>
                </a:solidFill>
              </a:rPr>
              <a:t>33  Тел</a:t>
            </a:r>
            <a:r>
              <a:rPr lang="ru-RU">
                <a:solidFill>
                  <a:schemeClr val="bg1">
                    <a:lumMod val="95000"/>
                  </a:schemeClr>
                </a:solidFill>
              </a:rPr>
              <a:t>.: 8(846) 612-43-58</a:t>
            </a: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 bwMode="auto">
          <a:xfrm>
            <a:off x="2999656" y="454967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463832" y="2224494"/>
            <a:ext cx="11408332" cy="1825200"/>
            <a:chOff x="335360" y="4653136"/>
            <a:chExt cx="11408332" cy="1825200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Arial Narrow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170309" y="5363974"/>
              <a:ext cx="770485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>
                  <a:latin typeface="Arial Black"/>
                </a:rPr>
                <a:t>17531 Рабочий зеленого хозяйства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</a:t>
              </a:r>
              <a:r>
                <a:rPr lang="ru-RU" sz="1600"/>
                <a:t>требований к образованию нет, </a:t>
              </a:r>
              <a:r>
                <a:rPr lang="ru-RU" sz="1600"/>
                <a:t>Срок обучения: </a:t>
              </a:r>
              <a:r>
                <a:rPr lang="ru-RU" sz="1600"/>
                <a:t>1 год 10 месяцев</a:t>
              </a:r>
              <a:endParaRPr lang="ru-RU" sz="1600"/>
            </a:p>
          </p:txBody>
        </p:sp>
        <p:grpSp>
          <p:nvGrpSpPr>
            <p:cNvPr id="12" name="Группа 30"/>
            <p:cNvGrpSpPr/>
            <p:nvPr/>
          </p:nvGrpSpPr>
          <p:grpSpPr bwMode="auto"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4" name="Group 28"/>
              <p:cNvGrpSpPr/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46275"/>
                        <a:invGamma val="0"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 val="0"/>
                        <a:tint val="34902"/>
                        <a:invGamm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79216"/>
                        <a:invGamma val="0"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tint val="0"/>
                        <a:invGamma val="0"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15" name="Рисунок 14" descr="https://pandia.ru/text/80/648/images/img3_126.jpg"/>
              <p:cNvPicPr/>
              <p:nvPr/>
            </p:nvPicPr>
            <p:blipFill>
              <a:blip r:embed="rId3"/>
              <a:srcRect l="74911" t="0" r="0" b="0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Для лиц  с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нарушением 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интеллекта</a:t>
                </a:r>
                <a:endParaRPr lang="en-US" sz="20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pic>
        <p:nvPicPr>
          <p:cNvPr id="18434" name="Picture 2" descr="http://qrcoder.ru/code/?https%3A%2F%2Font-otradny.org%2Fenrollee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90940" y="146908"/>
            <a:ext cx="981224" cy="981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1199456" y="548680"/>
            <a:ext cx="7239000" cy="762000"/>
          </a:xfrm>
        </p:spPr>
        <p:txBody>
          <a:bodyPr/>
          <a:lstStyle/>
          <a:p>
            <a:pPr algn="l">
              <a:defRPr/>
            </a:pPr>
            <a:r>
              <a:rPr lang="ru-RU" b="0">
                <a:latin typeface="Arial Black"/>
              </a:rPr>
              <a:t>Образование в Самарской области</a:t>
            </a:r>
            <a:endParaRPr lang="en-US" b="0">
              <a:latin typeface="Arial Black"/>
            </a:endParaRPr>
          </a:p>
        </p:txBody>
      </p:sp>
      <p:sp>
        <p:nvSpPr>
          <p:cNvPr id="2051" name="Rectangle 3"/>
          <p:cNvSpPr>
            <a:spLocks noChangeArrowheads="1"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800" b="0">
                <a:latin typeface="Arial Black"/>
              </a:rPr>
              <a:t>2023</a:t>
            </a:r>
            <a:endParaRPr lang="en-US" sz="1800" b="0"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50913" y="2243022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44"/>
              </a:rPr>
              <a:t>государственное </a:t>
            </a:r>
            <a:r>
              <a:rPr lang="ru-RU" u="sng">
                <a:hlinkClick r:id="rId3" action="ppaction://hlinksldjump" tooltip="ppaction://hlinksldjumpslide44"/>
              </a:rPr>
              <a:t>бюджетное профессиональное образовательное учреждение Самарской области</a:t>
            </a:r>
            <a:br>
              <a:rPr lang="ru-RU">
                <a:hlinkClick r:id="rId3" action="ppaction://hlinksldjump" tooltip="ppaction://hlinksldjumpslide44"/>
              </a:rPr>
            </a:br>
            <a:r>
              <a:rPr lang="ru-RU" u="sng">
                <a:hlinkClick r:id="rId3" action="ppaction://hlinksldjump" tooltip="ppaction://hlinksldjumpslide44"/>
              </a:rPr>
              <a:t>«</a:t>
            </a:r>
            <a:r>
              <a:rPr lang="ru-RU" u="sng">
                <a:hlinkClick r:id="rId3" action="ppaction://hlinksldjump" tooltip="ppaction://hlinksldjumpslide44"/>
              </a:rPr>
              <a:t>Сызранский</a:t>
            </a:r>
            <a:r>
              <a:rPr lang="ru-RU" u="sng">
                <a:hlinkClick r:id="rId3" action="ppaction://hlinksldjump" tooltip="ppaction://hlinksldjumpslide44"/>
              </a:rPr>
              <a:t> </a:t>
            </a:r>
            <a:r>
              <a:rPr lang="ru-RU" u="sng">
                <a:hlinkClick r:id="rId3" action="ppaction://hlinksldjump" tooltip="ppaction://hlinksldjumpslide44"/>
              </a:rPr>
              <a:t>колледж искусств и культуры </a:t>
            </a:r>
            <a:r>
              <a:rPr lang="ru-RU" u="sng">
                <a:hlinkClick r:id="rId3" action="ppaction://hlinksldjump" tooltip="ppaction://hlinksldjumpslide44"/>
              </a:rPr>
              <a:t>им.О.Н.Носцовой</a:t>
            </a:r>
            <a:r>
              <a:rPr lang="ru-RU" u="sng">
                <a:hlinkClick r:id="rId3" action="ppaction://hlinksldjump" tooltip="ppaction://hlinksldjumpslide4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58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58"/>
              </a:rPr>
              <a:t>«</a:t>
            </a:r>
            <a:r>
              <a:rPr lang="ru-RU" u="sng">
                <a:hlinkClick r:id="rId4" action="ppaction://hlinksldjump" tooltip="ppaction://hlinksldjumpslide58"/>
              </a:rPr>
              <a:t>Сызранский</a:t>
            </a:r>
            <a:r>
              <a:rPr lang="ru-RU" u="sng">
                <a:hlinkClick r:id="rId4" action="ppaction://hlinksldjump" tooltip="ppaction://hlinksldjumpslide58"/>
              </a:rPr>
              <a:t> </a:t>
            </a:r>
            <a:r>
              <a:rPr lang="ru-RU" u="sng">
                <a:hlinkClick r:id="rId4" action="ppaction://hlinksldjump" tooltip="ppaction://hlinksldjumpslide58"/>
              </a:rPr>
              <a:t>медико-гуманитарный </a:t>
            </a:r>
            <a:r>
              <a:rPr lang="ru-RU" u="sng">
                <a:hlinkClick r:id="rId4" action="ppaction://hlinksldjump" tooltip="ppaction://hlinksldjumpslide58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96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96"/>
              </a:rPr>
              <a:t>«</a:t>
            </a:r>
            <a:r>
              <a:rPr lang="ru-RU" u="sng">
                <a:hlinkClick r:id="rId5" action="ppaction://hlinksldjump" tooltip="ppaction://hlinksldjumpslide96"/>
              </a:rPr>
              <a:t>Сызранский</a:t>
            </a:r>
            <a:r>
              <a:rPr lang="ru-RU" u="sng">
                <a:hlinkClick r:id="rId5" action="ppaction://hlinksldjump" tooltip="ppaction://hlinksldjumpslide96"/>
              </a:rPr>
              <a:t> </a:t>
            </a:r>
            <a:r>
              <a:rPr lang="ru-RU" u="sng">
                <a:hlinkClick r:id="rId5" action="ppaction://hlinksldjump" tooltip="ppaction://hlinksldjumpslide96"/>
              </a:rPr>
              <a:t>политехнический </a:t>
            </a:r>
            <a:r>
              <a:rPr lang="ru-RU" u="sng">
                <a:hlinkClick r:id="rId5" action="ppaction://hlinksldjump" tooltip="ppaction://hlinksldjumpslide96"/>
              </a:rPr>
              <a:t>колледж»</a:t>
            </a:r>
            <a:endParaRPr lang="ru-RU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ru-RU" u="sng">
                <a:hlinkClick r:id="rId6" action="ppaction://hlinksldjump" tooltip="ppaction://hlinksldjumpslide110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10"/>
              </a:rPr>
              <a:t>«Губернский </a:t>
            </a:r>
            <a:r>
              <a:rPr lang="ru-RU" u="sng">
                <a:hlinkClick r:id="rId6" action="ppaction://hlinksldjump" tooltip="ppaction://hlinksldjumpslide110"/>
              </a:rPr>
              <a:t>колледж г. </a:t>
            </a:r>
            <a:r>
              <a:rPr lang="ru-RU" u="sng">
                <a:hlinkClick r:id="rId6" action="ppaction://hlinksldjump" tooltip="ppaction://hlinksldjumpslide110"/>
              </a:rPr>
              <a:t>Сызрани»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585119" y="206617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Кинельское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117"/>
              </a:rPr>
              <a:t>государственное </a:t>
            </a:r>
            <a:r>
              <a:rPr lang="ru-RU" u="sng">
                <a:hlinkClick r:id="rId3" action="ppaction://hlinksldjump" tooltip="ppaction://hlinksldjumpslide117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3" action="ppaction://hlinksldjump" tooltip="ppaction://hlinksldjumpslide117"/>
              </a:rPr>
              <a:t>Кинельский</a:t>
            </a:r>
            <a:r>
              <a:rPr lang="ru-RU" u="sng">
                <a:hlinkClick r:id="rId3" action="ppaction://hlinksldjump" tooltip="ppaction://hlinksldjumpslide117"/>
              </a:rPr>
              <a:t> государственный техникум</a:t>
            </a:r>
            <a:r>
              <a:rPr lang="ru-RU" u="sng">
                <a:hlinkClick r:id="rId3" action="ppaction://hlinksldjump" tooltip="ppaction://hlinksldjumpslide117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18"/>
              </a:rPr>
              <a:t>государственное бюджетное профессиональное учреждение Самарской области </a:t>
            </a:r>
            <a:r>
              <a:rPr lang="ru-RU" u="sng">
                <a:hlinkClick r:id="rId4" action="ppaction://hlinksldjump" tooltip="ppaction://hlinksldjumpslide118"/>
              </a:rPr>
              <a:t>«</a:t>
            </a:r>
            <a:r>
              <a:rPr lang="ru-RU" u="sng">
                <a:hlinkClick r:id="rId4" action="ppaction://hlinksldjump" tooltip="ppaction://hlinksldjumpslide118"/>
              </a:rPr>
              <a:t>Домашкинский</a:t>
            </a:r>
            <a:r>
              <a:rPr lang="ru-RU" u="sng">
                <a:hlinkClick r:id="rId4" action="ppaction://hlinksldjump" tooltip="ppaction://hlinksldjumpslide118"/>
              </a:rPr>
              <a:t> государственный техникум»</a:t>
            </a:r>
            <a:endParaRPr lang="en-US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64"/>
              </a:rPr>
              <a:t>государственное </a:t>
            </a:r>
            <a:r>
              <a:rPr lang="ru-RU" u="sng">
                <a:hlinkClick r:id="rId5" action="ppaction://hlinksldjump" tooltip="ppaction://hlinksldjumpslide64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5" action="ppaction://hlinksldjump" tooltip="ppaction://hlinksldjumpslide64"/>
              </a:rPr>
              <a:t>Отрадненский</a:t>
            </a:r>
            <a:r>
              <a:rPr lang="ru-RU" u="sng">
                <a:hlinkClick r:id="rId5" action="ppaction://hlinksldjump" tooltip="ppaction://hlinksldjumpslide64"/>
              </a:rPr>
              <a:t> нефтяной техникум</a:t>
            </a:r>
            <a:r>
              <a:rPr lang="ru-RU" u="sng">
                <a:hlinkClick r:id="rId5" action="ppaction://hlinksldjump" tooltip="ppaction://hlinksldjumpslide6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611536" y="2185765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Северное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88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u="sng">
                <a:hlinkClick r:id="rId3" action="ppaction://hlinksldjump" tooltip="ppaction://hlinksldjumpslide88"/>
              </a:rPr>
              <a:t>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Северо-Восточное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4" action="ppaction://hlinksldjump" tooltip="ppaction://hlinksldjumpslide102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5" action="ppaction://hlinksldjump" tooltip="ppaction://hlinksldjumpslide60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60"/>
              </a:rPr>
              <a:t>«Красноярский </a:t>
            </a:r>
            <a:r>
              <a:rPr lang="ru-RU" u="sng">
                <a:hlinkClick r:id="rId5" action="ppaction://hlinksldjump" tooltip="ppaction://hlinksldjumpslide60"/>
              </a:rPr>
              <a:t>государственный </a:t>
            </a:r>
            <a:r>
              <a:rPr lang="ru-RU" u="sng">
                <a:hlinkClick r:id="rId5" action="ppaction://hlinksldjump" tooltip="ppaction://hlinksldjumpslide60"/>
              </a:rPr>
              <a:t>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79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u="sng">
                <a:hlinkClick r:id="rId6" action="ppaction://hlinksldjump" tooltip="ppaction://hlinksldjumpslide79"/>
              </a:rPr>
              <a:t>м.р</a:t>
            </a:r>
            <a:r>
              <a:rPr lang="ru-RU" u="sng">
                <a:hlinkClick r:id="rId6" action="ppaction://hlinksldjump" tooltip="ppaction://hlinksldjumpslide79"/>
              </a:rPr>
              <a:t>. </a:t>
            </a:r>
            <a:r>
              <a:rPr lang="ru-RU" u="sng">
                <a:hlinkClick r:id="rId6" action="ppaction://hlinksldjump" tooltip="ppaction://hlinksldjumpslide79"/>
              </a:rPr>
              <a:t>Кошкинский</a:t>
            </a:r>
            <a:r>
              <a:rPr lang="ru-RU" u="sng">
                <a:hlinkClick r:id="rId6" action="ppaction://hlinksldjump" tooltip="ppaction://hlinksldjumpslide79"/>
              </a:rPr>
              <a:t>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538501" y="192346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Южное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86"/>
              </a:rPr>
              <a:t>государственное </a:t>
            </a:r>
            <a:r>
              <a:rPr lang="ru-RU" u="sng">
                <a:hlinkClick r:id="rId3" action="ppaction://hlinksldjump" tooltip="ppaction://hlinksldjumpslide86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86"/>
              </a:rPr>
              <a:t>«</a:t>
            </a:r>
            <a:r>
              <a:rPr lang="ru-RU" u="sng">
                <a:hlinkClick r:id="rId3" action="ppaction://hlinksldjump" tooltip="ppaction://hlinksldjumpslide86"/>
              </a:rPr>
              <a:t>Большеглушицкий</a:t>
            </a:r>
            <a:r>
              <a:rPr lang="ru-RU" u="sng">
                <a:hlinkClick r:id="rId3" action="ppaction://hlinksldjump" tooltip="ppaction://hlinksldjumpslide86"/>
              </a:rPr>
              <a:t> </a:t>
            </a:r>
            <a:r>
              <a:rPr lang="ru-RU" u="sng">
                <a:hlinkClick r:id="rId3" action="ppaction://hlinksldjump" tooltip="ppaction://hlinksldjumpslide86"/>
              </a:rPr>
              <a:t>государственный </a:t>
            </a:r>
            <a:r>
              <a:rPr lang="ru-RU" u="sng">
                <a:hlinkClick r:id="rId3" action="ppaction://hlinksldjump" tooltip="ppaction://hlinksldjumpslide86"/>
              </a:rPr>
              <a:t>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Юго-Западное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22"/>
              </a:rPr>
              <a:t>государственное </a:t>
            </a:r>
            <a:r>
              <a:rPr lang="ru-RU" u="sng">
                <a:hlinkClick r:id="rId4" action="ppaction://hlinksldjump" tooltip="ppaction://hlinksldjumpslide122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22"/>
              </a:rPr>
              <a:t>«</a:t>
            </a:r>
            <a:r>
              <a:rPr lang="ru-RU" u="sng">
                <a:hlinkClick r:id="rId4" action="ppaction://hlinksldjump" tooltip="ppaction://hlinksldjumpslide122"/>
              </a:rPr>
              <a:t>Пестравский</a:t>
            </a:r>
            <a:r>
              <a:rPr lang="ru-RU" u="sng">
                <a:hlinkClick r:id="rId4" action="ppaction://hlinksldjump" tooltip="ppaction://hlinksldjumpslide122"/>
              </a:rPr>
              <a:t> государственный техникум имени Героя Социалистического Труда Анатолия Устиновича Сычёва»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163397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538501" y="192346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Юго-Западное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52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52"/>
              </a:rPr>
              <a:t>«</a:t>
            </a:r>
            <a:r>
              <a:rPr lang="ru-RU" u="sng">
                <a:hlinkClick r:id="rId3" action="ppaction://hlinksldjump" tooltip="ppaction://hlinksldjumpslide52"/>
              </a:rPr>
              <a:t>Обшаровский</a:t>
            </a:r>
            <a:r>
              <a:rPr lang="ru-RU" u="sng">
                <a:hlinkClick r:id="rId3" action="ppaction://hlinksldjump" tooltip="ppaction://hlinksldjumpslide52"/>
              </a:rPr>
              <a:t> </a:t>
            </a:r>
            <a:r>
              <a:rPr lang="ru-RU" u="sng">
                <a:hlinkClick r:id="rId3" action="ppaction://hlinksldjump" tooltip="ppaction://hlinksldjumpslide52"/>
              </a:rPr>
              <a:t>государственный техникум </a:t>
            </a:r>
            <a:r>
              <a:rPr lang="ru-RU" u="sng">
                <a:hlinkClick r:id="rId3" action="ppaction://hlinksldjump" tooltip="ppaction://hlinksldjumpslide52"/>
              </a:rPr>
              <a:t>им.В.И.Суркова</a:t>
            </a:r>
            <a:r>
              <a:rPr lang="ru-RU" u="sng">
                <a:hlinkClick r:id="rId3" action="ppaction://hlinksldjump" tooltip="ppaction://hlinksldjumpslide52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83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83"/>
              </a:rPr>
              <a:t>«</a:t>
            </a:r>
            <a:r>
              <a:rPr lang="ru-RU" u="sng">
                <a:hlinkClick r:id="rId4" action="ppaction://hlinksldjump" tooltip="ppaction://hlinksldjumpslide83"/>
              </a:rPr>
              <a:t>Хворостянский</a:t>
            </a:r>
            <a:r>
              <a:rPr lang="ru-RU" u="sng">
                <a:hlinkClick r:id="rId4" action="ppaction://hlinksldjump" tooltip="ppaction://hlinksldjumpslide83"/>
              </a:rPr>
              <a:t> </a:t>
            </a:r>
            <a:r>
              <a:rPr lang="ru-RU" u="sng">
                <a:hlinkClick r:id="rId4" action="ppaction://hlinksldjump" tooltip="ppaction://hlinksldjumpslide83"/>
              </a:rPr>
              <a:t>государственный техникум </a:t>
            </a:r>
            <a:r>
              <a:rPr lang="ru-RU" u="sng">
                <a:hlinkClick r:id="rId4" action="ppaction://hlinksldjump" tooltip="ppaction://hlinksldjumpslide83"/>
              </a:rPr>
              <a:t>им.Юрия</a:t>
            </a:r>
            <a:r>
              <a:rPr lang="ru-RU" u="sng">
                <a:hlinkClick r:id="rId4" action="ppaction://hlinksldjump" tooltip="ppaction://hlinksldjumpslide83"/>
              </a:rPr>
              <a:t> </a:t>
            </a:r>
            <a:r>
              <a:rPr lang="ru-RU" u="sng">
                <a:hlinkClick r:id="rId4" action="ppaction://hlinksldjump" tooltip="ppaction://hlinksldjumpslide83"/>
              </a:rPr>
              <a:t>Рябова»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1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u="sng">
                <a:hlinkClick r:id="rId5" action="ppaction://hlinksldjump" tooltip="ppaction://hlinksldjumpslide101"/>
              </a:rPr>
              <a:t>Колычева</a:t>
            </a:r>
            <a:r>
              <a:rPr lang="ru-RU" u="sng">
                <a:hlinkClick r:id="rId5" action="ppaction://hlinksldjump" tooltip="ppaction://hlinksldjumpslide10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06"/>
              </a:rPr>
              <a:t>государственное бюджетное </a:t>
            </a:r>
            <a:r>
              <a:rPr lang="ru-RU" u="sng">
                <a:hlinkClick r:id="rId6" action="ppaction://hlinksldjump" tooltip="ppaction://hlinksldjumpslide106"/>
              </a:rPr>
              <a:t>професcиональное</a:t>
            </a:r>
            <a:r>
              <a:rPr lang="ru-RU" u="sng">
                <a:hlinkClick r:id="rId6" action="ppaction://hlinksldjump" tooltip="ppaction://hlinksldjumpslide106"/>
              </a:rPr>
              <a:t>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06"/>
              </a:rPr>
              <a:t>«</a:t>
            </a:r>
            <a:r>
              <a:rPr lang="ru-RU" u="sng">
                <a:hlinkClick r:id="rId6" action="ppaction://hlinksldjump" tooltip="ppaction://hlinksldjumpslide106"/>
              </a:rPr>
              <a:t>Безенчукский</a:t>
            </a:r>
            <a:r>
              <a:rPr lang="ru-RU" u="sng">
                <a:hlinkClick r:id="rId6" action="ppaction://hlinksldjump" tooltip="ppaction://hlinksldjumpslide106"/>
              </a:rPr>
              <a:t> </a:t>
            </a:r>
            <a:r>
              <a:rPr lang="ru-RU" u="sng">
                <a:hlinkClick r:id="rId6" action="ppaction://hlinksldjump" tooltip="ppaction://hlinksldjumpslide106"/>
              </a:rPr>
              <a:t>аграрный </a:t>
            </a:r>
            <a:r>
              <a:rPr lang="ru-RU" u="sng">
                <a:hlinkClick r:id="rId6" action="ppaction://hlinksldjump" tooltip="ppaction://hlinksldjumpslide106"/>
              </a:rPr>
              <a:t>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112"/>
              </a:rPr>
              <a:t>государственное бюджетное </a:t>
            </a:r>
            <a:r>
              <a:rPr lang="ru-RU" u="sng">
                <a:hlinkClick r:id="rId7" action="ppaction://hlinksldjump" tooltip="ppaction://hlinksldjumpslide112"/>
              </a:rPr>
              <a:t>профессиональное образовательное учреждение Самарской области «Красноармейский государственный техникум имени Героя Социалистического труда Николая Никифоровича </a:t>
            </a:r>
            <a:r>
              <a:rPr lang="ru-RU" u="sng">
                <a:hlinkClick r:id="rId7" action="ppaction://hlinksldjump" tooltip="ppaction://hlinksldjumpslide112"/>
              </a:rPr>
              <a:t>Пенина</a:t>
            </a:r>
            <a:r>
              <a:rPr lang="ru-RU" u="sng">
                <a:hlinkClick r:id="rId7" action="ppaction://hlinksldjump" tooltip="ppaction://hlinksldjumpslide112"/>
              </a:rPr>
              <a:t>»</a:t>
            </a:r>
            <a:endParaRPr lang="en-US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191344" y="1251561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601639" y="2257486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Поволжское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48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u="sng">
                <a:hlinkClick r:id="rId3" action="ppaction://hlinksldjump" tooltip="ppaction://hlinksldjumpslide48"/>
              </a:rPr>
              <a:t>Новокуйбышевский</a:t>
            </a:r>
            <a:r>
              <a:rPr lang="ru-RU" u="sng">
                <a:hlinkClick r:id="rId3" action="ppaction://hlinksldjump" tooltip="ppaction://hlinksldjumpslide48"/>
              </a:rPr>
              <a:t> гуманитарно-технологический колледж</a:t>
            </a:r>
            <a:r>
              <a:rPr lang="ru-RU" u="sng">
                <a:hlinkClick r:id="rId3" action="ppaction://hlinksldjump" tooltip="ppaction://hlinksldjumpslide48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81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81"/>
              </a:rPr>
              <a:t>«</a:t>
            </a:r>
            <a:r>
              <a:rPr lang="ru-RU" u="sng">
                <a:hlinkClick r:id="rId4" action="ppaction://hlinksldjump" tooltip="ppaction://hlinksldjumpslide81"/>
              </a:rPr>
              <a:t>Новокуйбышевский</a:t>
            </a:r>
            <a:r>
              <a:rPr lang="ru-RU" u="sng">
                <a:hlinkClick r:id="rId4" action="ppaction://hlinksldjump" tooltip="ppaction://hlinksldjumpslide81"/>
              </a:rPr>
              <a:t> </a:t>
            </a:r>
            <a:r>
              <a:rPr lang="ru-RU" u="sng">
                <a:hlinkClick r:id="rId4" action="ppaction://hlinksldjump" tooltip="ppaction://hlinksldjumpslide81"/>
              </a:rPr>
              <a:t>нефтехимический </a:t>
            </a:r>
            <a:r>
              <a:rPr lang="ru-RU" u="sng">
                <a:hlinkClick r:id="rId4" action="ppaction://hlinksldjump" tooltip="ppaction://hlinksldjumpslide81"/>
              </a:rPr>
              <a:t>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Центральное территориальное 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5" action="ppaction://hlinksldjump" tooltip="ppaction://hlinksldjumpslide87"/>
              </a:rPr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Grp="1"/>
          </p:cNvSpPr>
          <p:nvPr>
            <p:ph type="ctrTitle"/>
          </p:nvPr>
        </p:nvSpPr>
        <p:spPr bwMode="auto">
          <a:xfrm>
            <a:off x="2135560" y="692696"/>
            <a:ext cx="7239000" cy="762000"/>
          </a:xfrm>
        </p:spPr>
        <p:txBody>
          <a:bodyPr/>
          <a:lstStyle/>
          <a:p>
            <a:pPr algn="l">
              <a:defRPr/>
            </a:pPr>
            <a:r>
              <a:rPr lang="ru-RU" sz="3200" b="0">
                <a:latin typeface="Arial Black"/>
              </a:rPr>
              <a:t>Образование </a:t>
            </a:r>
            <a:br>
              <a:rPr lang="ru-RU" sz="3200" b="0">
                <a:latin typeface="Arial Black"/>
              </a:rPr>
            </a:br>
            <a:r>
              <a:rPr lang="ru-RU" sz="3200" b="0">
                <a:latin typeface="Arial Black"/>
              </a:rPr>
              <a:t>для инвалидов и лиц с ОВЗ </a:t>
            </a:r>
            <a:br>
              <a:rPr lang="ru-RU" sz="3200" b="0">
                <a:latin typeface="Arial Black"/>
              </a:rPr>
            </a:br>
            <a:r>
              <a:rPr lang="ru-RU" sz="3200" b="0">
                <a:latin typeface="Arial Black"/>
              </a:rPr>
              <a:t>в Самарской области</a:t>
            </a:r>
            <a:endParaRPr lang="en-US" sz="3200" b="0">
              <a:latin typeface="Arial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767408" y="4725144"/>
            <a:ext cx="10513168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/>
              <a:buNone/>
              <a:defRPr/>
            </a:pPr>
            <a:r>
              <a:rPr lang="ru-RU" sz="1800" i="0" u="none" strike="noStrike" cap="none" spc="0">
                <a:ln>
                  <a:noFill/>
                </a:ln>
                <a:solidFill>
                  <a:schemeClr val="tx2"/>
                </a:solidFill>
                <a:latin typeface="Arial Black"/>
                <a:cs typeface="Arial"/>
              </a:rPr>
              <a:t>Составители:</a:t>
            </a:r>
            <a:r>
              <a:rPr lang="ru-RU" sz="1800" i="0" u="none" strike="noStrike" cap="none" spc="0">
                <a:ln>
                  <a:noFill/>
                </a:ln>
                <a:solidFill>
                  <a:schemeClr val="tx2"/>
                </a:solidFill>
                <a:latin typeface="Arial Black"/>
                <a:cs typeface="Arial"/>
              </a:rPr>
              <a:t> </a:t>
            </a:r>
            <a:endParaRPr/>
          </a:p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/>
              <a:buNone/>
              <a:defRPr/>
            </a:pPr>
            <a:endParaRPr lang="ru-RU" sz="1800" i="0" u="none" strike="noStrike" cap="none" spc="0">
              <a:ln>
                <a:noFill/>
              </a:ln>
              <a:solidFill>
                <a:schemeClr val="tx2"/>
              </a:solidFill>
              <a:latin typeface="Arial Black"/>
              <a:cs typeface="Arial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buClr>
                <a:schemeClr val="hlink"/>
              </a:buClr>
              <a:defRPr/>
            </a:pPr>
            <a:r>
              <a:rPr lang="ru-RU">
                <a:solidFill>
                  <a:schemeClr val="tx2"/>
                </a:solidFill>
                <a:latin typeface="Arial Black"/>
                <a:cs typeface="Arial"/>
              </a:rPr>
              <a:t>Семенова Наталья Григорьевна</a:t>
            </a:r>
            <a:r>
              <a:rPr lang="ru-RU">
                <a:solidFill>
                  <a:schemeClr val="tx2"/>
                </a:solidFill>
                <a:cs typeface="Arial"/>
              </a:rPr>
              <a:t> – методист отдела воспитательных систем и технологий ЦПО Самарской области</a:t>
            </a:r>
            <a:endParaRPr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ru-RU">
              <a:solidFill>
                <a:schemeClr val="bg1"/>
              </a:solidFill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>
                <a:solidFill>
                  <a:schemeClr val="bg1"/>
                </a:solidFill>
                <a:latin typeface="Arial Black"/>
                <a:cs typeface="Arial"/>
              </a:rPr>
              <a:t>Севостьянова</a:t>
            </a:r>
            <a:r>
              <a:rPr lang="ru-RU">
                <a:solidFill>
                  <a:schemeClr val="bg1"/>
                </a:solidFill>
                <a:latin typeface="Arial Black"/>
                <a:cs typeface="Arial"/>
              </a:rPr>
              <a:t> Светлана Валериановна </a:t>
            </a:r>
            <a:r>
              <a:rPr lang="ru-RU">
                <a:solidFill>
                  <a:schemeClr val="bg1"/>
                </a:solidFill>
                <a:cs typeface="Arial"/>
              </a:rPr>
              <a:t>– зав.отделением по </a:t>
            </a:r>
            <a:r>
              <a:rPr lang="ru-RU">
                <a:solidFill>
                  <a:schemeClr val="bg1"/>
                </a:solidFill>
                <a:cs typeface="Arial"/>
              </a:rPr>
              <a:t>профориентационной</a:t>
            </a:r>
            <a:r>
              <a:rPr lang="ru-RU">
                <a:solidFill>
                  <a:schemeClr val="bg1"/>
                </a:solidFill>
                <a:cs typeface="Arial"/>
              </a:rPr>
              <a:t> работе  ГАПОУ Самарской области «Самарский металлургический колледж»</a:t>
            </a:r>
            <a:endParaRPr/>
          </a:p>
          <a:p>
            <a:pPr marL="0" marR="0" lvl="0" indent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/>
              <a:buNone/>
              <a:defRPr/>
            </a:pPr>
            <a:endParaRPr lang="ru-RU">
              <a:solidFill>
                <a:schemeClr val="tx2"/>
              </a:solidFill>
              <a:cs typeface="Arial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/>
              <a:buNone/>
              <a:defRPr/>
            </a:pPr>
            <a:endParaRPr lang="en-US" sz="1800" b="1" i="0" u="none" strike="noStrike" cap="none" spc="0">
              <a:ln>
                <a:noFill/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41190" y="1892944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108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56"/>
              </a:rPr>
              <a:t>государственное </a:t>
            </a:r>
            <a:r>
              <a:rPr lang="ru-RU" u="sng">
                <a:hlinkClick r:id="rId3" action="ppaction://hlinksldjump" tooltip="ppaction://hlinksldjumpslide56"/>
              </a:rPr>
              <a:t>бюджетное профессиональное образовательное учреждение </a:t>
            </a:r>
            <a:r>
              <a:rPr lang="ru-RU" u="sng">
                <a:hlinkClick r:id="rId3" action="ppaction://hlinksldjump" tooltip="ppaction://hlinksldjumpslide56"/>
              </a:rPr>
              <a:t>«Самарский </a:t>
            </a:r>
            <a:r>
              <a:rPr lang="ru-RU" u="sng">
                <a:hlinkClick r:id="rId3" action="ppaction://hlinksldjump" tooltip="ppaction://hlinksldjumpslide56"/>
              </a:rPr>
              <a:t>медицинский колледж им. </a:t>
            </a:r>
            <a:r>
              <a:rPr lang="ru-RU" u="sng">
                <a:hlinkClick r:id="rId3" action="ppaction://hlinksldjump" tooltip="ppaction://hlinksldjumpslide56"/>
              </a:rPr>
              <a:t>Н.Ляпиной</a:t>
            </a:r>
            <a:r>
              <a:rPr lang="ru-RU" u="sng">
                <a:hlinkClick r:id="rId3" action="ppaction://hlinksldjump" tooltip="ppaction://hlinksldjumpslide56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74"/>
              </a:rPr>
              <a:t>государственное </a:t>
            </a:r>
            <a:r>
              <a:rPr lang="ru-RU" u="sng">
                <a:hlinkClick r:id="rId4" action="ppaction://hlinksldjump" tooltip="ppaction://hlinksldjumpslide74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84"/>
              </a:rPr>
              <a:t>государственное </a:t>
            </a:r>
            <a:r>
              <a:rPr lang="ru-RU" u="sng">
                <a:hlinkClick r:id="rId5" action="ppaction://hlinksldjump" tooltip="ppaction://hlinksldjumpslide84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u="sng">
                <a:hlinkClick r:id="rId5" action="ppaction://hlinksldjump" tooltip="ppaction://hlinksldjumpslide84"/>
              </a:rPr>
              <a:t>им.Н.Д.Кузнецова</a:t>
            </a:r>
            <a:r>
              <a:rPr lang="ru-RU" u="sng">
                <a:hlinkClick r:id="rId5" action="ppaction://hlinksldjump" tooltip="ppaction://hlinksldjumpslide8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1097" y="1022058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231691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770737" y="234844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113"/>
              </a:rPr>
              <a:t>г</a:t>
            </a:r>
            <a:r>
              <a:rPr lang="ru-RU" u="sng">
                <a:hlinkClick r:id="rId3" action="ppaction://hlinksldjump" tooltip="ppaction://hlinksldjumpslide126"/>
              </a:rPr>
              <a:t>государственное</a:t>
            </a:r>
            <a:r>
              <a:rPr lang="ru-RU" u="sng">
                <a:hlinkClick r:id="rId3" action="ppaction://hlinksldjump" tooltip="ppaction://hlinksldjumpslide126"/>
              </a:rPr>
              <a:t> автономное профессиональное образовательное учреждение Самарской области «Самарский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113"/>
              </a:rPr>
              <a:t>осударственное</a:t>
            </a:r>
            <a:r>
              <a:rPr lang="ru-RU" u="sng">
                <a:hlinkClick r:id="rId2" action="ppaction://hlinksldjump" tooltip="ppaction://hlinksldjumpslide113"/>
              </a:rPr>
              <a:t> </a:t>
            </a:r>
            <a:r>
              <a:rPr lang="ru-RU" u="sng">
                <a:hlinkClick r:id="rId2" action="ppaction://hlinksldjump" tooltip="ppaction://hlinksldjumpslide113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113"/>
              </a:rPr>
              <a:t>«Самарское </a:t>
            </a:r>
            <a:r>
              <a:rPr lang="ru-RU" u="sng">
                <a:hlinkClick r:id="rId2" action="ppaction://hlinksldjump" tooltip="ppaction://hlinksldjumpslide113"/>
              </a:rPr>
              <a:t>областное училище культуры и искусств</a:t>
            </a:r>
            <a:r>
              <a:rPr lang="ru-RU" u="sng">
                <a:hlinkClick r:id="rId2" action="ppaction://hlinksldjump" tooltip="ppaction://hlinksldjumpslide113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21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21"/>
              </a:rPr>
              <a:t>«Самарское музыкальное училище им. </a:t>
            </a:r>
            <a:r>
              <a:rPr lang="ru-RU" u="sng">
                <a:hlinkClick r:id="rId4" action="ppaction://hlinksldjump" tooltip="ppaction://hlinksldjumpslide121"/>
              </a:rPr>
              <a:t>Д.Г.Шаталова</a:t>
            </a:r>
            <a:r>
              <a:rPr lang="ru-RU" u="sng">
                <a:hlinkClick r:id="rId4" action="ppaction://hlinksldjump" tooltip="ppaction://hlinksldjumpslide12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95"/>
              </a:rPr>
              <a:t>государственное бюджетное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95"/>
              </a:rPr>
              <a:t>«Самарский </a:t>
            </a:r>
            <a:r>
              <a:rPr lang="ru-RU" u="sng">
                <a:hlinkClick r:id="rId5" action="ppaction://hlinksldjump" tooltip="ppaction://hlinksldjumpslide95"/>
              </a:rPr>
              <a:t>техникум промышленных </a:t>
            </a:r>
            <a:r>
              <a:rPr lang="ru-RU" u="sng">
                <a:hlinkClick r:id="rId5" action="ppaction://hlinksldjump" tooltip="ppaction://hlinksldjumpslide95"/>
              </a:rPr>
              <a:t>технологий»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269762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cs typeface="Arial"/>
                <a:hlinkClick r:id="rId2" action="ppaction://hlinksldjump" tooltip="ppaction://hlinksldjumpslide131"/>
              </a:rPr>
              <a:t>государственное 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бюджетное 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профессиональное образовательное учреждение Самарской области 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«Тольяттинский 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музыкальный колледж им. 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Р.К.Щедрина</a:t>
            </a:r>
            <a:r>
              <a:rPr lang="ru-RU" u="sng">
                <a:cs typeface="Arial"/>
                <a:hlinkClick r:id="rId2" action="ppaction://hlinksldjump" tooltip="ppaction://hlinksldjumpslide131"/>
              </a:rPr>
              <a:t>»</a:t>
            </a:r>
            <a:endParaRPr lang="ru-RU">
              <a:cs typeface="Arial"/>
            </a:endParaRPr>
          </a:p>
          <a:p>
            <a:pPr>
              <a:defRPr/>
            </a:pPr>
            <a:endParaRPr lang="ru-RU">
              <a:cs typeface="Arial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119"/>
              </a:rPr>
              <a:t>государственное </a:t>
            </a:r>
            <a:r>
              <a:rPr lang="ru-RU" u="sng">
                <a:hlinkClick r:id="rId3" action="ppaction://hlinksldjump" tooltip="ppaction://hlinksldjumpslide119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u="sng">
                <a:hlinkClick r:id="rId3" action="ppaction://hlinksldjump" tooltip="ppaction://hlinksldjumpslide119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50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u="sng">
                <a:hlinkClick r:id="rId4" action="ppaction://hlinksldjump" tooltip="ppaction://hlinksldjumpslide50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68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u="sng">
                <a:hlinkClick r:id="rId5" action="ppaction://hlinksldjump" tooltip="ppaction://hlinksldjumpslide68"/>
              </a:rPr>
              <a:t>«Тольяттинский </a:t>
            </a:r>
            <a:r>
              <a:rPr lang="ru-RU" u="sng">
                <a:hlinkClick r:id="rId5" action="ppaction://hlinksldjump" tooltip="ppaction://hlinksldjumpslide68"/>
              </a:rPr>
              <a:t>социально-педагогический </a:t>
            </a:r>
            <a:r>
              <a:rPr lang="ru-RU" u="sng">
                <a:hlinkClick r:id="rId5" action="ppaction://hlinksldjump" tooltip="ppaction://hlinksldjumpslide68"/>
              </a:rPr>
              <a:t>колледж»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335360" y="1222196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34213" y="2322507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62"/>
              </a:rPr>
              <a:t>государственное </a:t>
            </a:r>
            <a:r>
              <a:rPr lang="ru-RU" u="sng">
                <a:hlinkClick r:id="rId2" action="ppaction://hlinksldjump" tooltip="ppaction://hlinksldjumpslide62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62"/>
              </a:rPr>
              <a:t>«Тольяттинский </a:t>
            </a:r>
            <a:r>
              <a:rPr lang="ru-RU" u="sng">
                <a:hlinkClick r:id="rId2" action="ppaction://hlinksldjump" tooltip="ppaction://hlinksldjumpslide62"/>
              </a:rPr>
              <a:t>медицинский </a:t>
            </a:r>
            <a:r>
              <a:rPr lang="ru-RU" u="sng">
                <a:hlinkClick r:id="rId2" action="ppaction://hlinksldjump" tooltip="ppaction://hlinksldjumpslide62"/>
              </a:rPr>
              <a:t>колледж» </a:t>
            </a:r>
            <a:r>
              <a:rPr lang="ru-RU" u="sng">
                <a:hlinkClick r:id="rId2" action="ppaction://hlinksldjump" tooltip="ppaction://hlinksldjumpslide62"/>
              </a:rPr>
              <a:t>(</a:t>
            </a:r>
            <a:r>
              <a:rPr lang="ru-RU" u="sng">
                <a:hlinkClick r:id="rId2" action="ppaction://hlinksldjump" tooltip="ppaction://hlinksldjumpslide62"/>
              </a:rPr>
              <a:t>Кинель</a:t>
            </a:r>
            <a:r>
              <a:rPr lang="ru-RU" u="sng">
                <a:hlinkClick r:id="rId2" action="ppaction://hlinksldjump" tooltip="ppaction://hlinksldjumpslide62"/>
              </a:rPr>
              <a:t>-Черкасский филиал</a:t>
            </a:r>
            <a:r>
              <a:rPr lang="ru-RU" u="sng">
                <a:hlinkClick r:id="rId2" action="ppaction://hlinksldjump" tooltip="ppaction://hlinksldjumpslide62"/>
              </a:rPr>
              <a:t>)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114"/>
              </a:rPr>
              <a:t>государственное </a:t>
            </a:r>
            <a:r>
              <a:rPr lang="ru-RU" u="sng">
                <a:hlinkClick r:id="rId3" action="ppaction://hlinksldjump" tooltip="ppaction://hlinksldjumpslide114"/>
              </a:rPr>
              <a:t>бюджетное профессиональное учреждение Самарской области </a:t>
            </a:r>
            <a:r>
              <a:rPr lang="ru-RU" u="sng">
                <a:hlinkClick r:id="rId3" action="ppaction://hlinksldjump" tooltip="ppaction://hlinksldjumpslide114"/>
              </a:rPr>
              <a:t>«Колледж </a:t>
            </a:r>
            <a:r>
              <a:rPr lang="ru-RU" u="sng">
                <a:hlinkClick r:id="rId3" action="ppaction://hlinksldjump" tooltip="ppaction://hlinksldjumpslide114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u="sng">
                <a:hlinkClick r:id="rId3" action="ppaction://hlinksldjump" tooltip="ppaction://hlinksldjumpslide11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Северо-Западное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79"/>
              </a:rPr>
              <a:t>государственное </a:t>
            </a:r>
            <a:r>
              <a:rPr lang="ru-RU" u="sng">
                <a:hlinkClick r:id="rId4" action="ppaction://hlinksldjump" tooltip="ppaction://hlinksldjumpslide79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u="sng">
                <a:hlinkClick r:id="rId4" action="ppaction://hlinksldjump" tooltip="ppaction://hlinksldjumpslide79"/>
              </a:rPr>
              <a:t>м.р</a:t>
            </a:r>
            <a:r>
              <a:rPr lang="ru-RU" u="sng">
                <a:hlinkClick r:id="rId4" action="ppaction://hlinksldjump" tooltip="ppaction://hlinksldjumpslide79"/>
              </a:rPr>
              <a:t>. </a:t>
            </a:r>
            <a:r>
              <a:rPr lang="ru-RU" u="sng">
                <a:hlinkClick r:id="rId4" action="ppaction://hlinksldjump" tooltip="ppaction://hlinksldjumpslide79"/>
              </a:rPr>
              <a:t>Кошкинский</a:t>
            </a:r>
            <a:r>
              <a:rPr lang="ru-RU" u="sng">
                <a:hlinkClick r:id="rId4" action="ppaction://hlinksldjump" tooltip="ppaction://hlinksldjumpslide79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63352" y="133761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07573" y="2114428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58"/>
              </a:rPr>
              <a:t>государственное </a:t>
            </a:r>
            <a:r>
              <a:rPr lang="ru-RU" u="sng">
                <a:hlinkClick r:id="rId2" action="ppaction://hlinksldjump" tooltip="ppaction://hlinksldjumpslide58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58"/>
              </a:rPr>
              <a:t>«</a:t>
            </a:r>
            <a:r>
              <a:rPr lang="ru-RU" u="sng">
                <a:hlinkClick r:id="rId2" action="ppaction://hlinksldjump" tooltip="ppaction://hlinksldjumpslide58"/>
              </a:rPr>
              <a:t>Сызранский</a:t>
            </a:r>
            <a:r>
              <a:rPr lang="ru-RU" u="sng">
                <a:hlinkClick r:id="rId2" action="ppaction://hlinksldjump" tooltip="ppaction://hlinksldjumpslide58"/>
              </a:rPr>
              <a:t> </a:t>
            </a:r>
            <a:r>
              <a:rPr lang="ru-RU" u="sng">
                <a:hlinkClick r:id="rId2" action="ppaction://hlinksldjump" tooltip="ppaction://hlinksldjumpslide58"/>
              </a:rPr>
              <a:t>медико-гуманитарный </a:t>
            </a:r>
            <a:r>
              <a:rPr lang="ru-RU" u="sng">
                <a:hlinkClick r:id="rId2" action="ppaction://hlinksldjump" tooltip="ppaction://hlinksldjumpslide58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96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96"/>
              </a:rPr>
              <a:t>«</a:t>
            </a:r>
            <a:r>
              <a:rPr lang="ru-RU" u="sng">
                <a:hlinkClick r:id="rId3" action="ppaction://hlinksldjump" tooltip="ppaction://hlinksldjumpslide96"/>
              </a:rPr>
              <a:t>Сызранский</a:t>
            </a:r>
            <a:r>
              <a:rPr lang="ru-RU" u="sng">
                <a:hlinkClick r:id="rId3" action="ppaction://hlinksldjump" tooltip="ppaction://hlinksldjumpslide96"/>
              </a:rPr>
              <a:t> </a:t>
            </a:r>
            <a:r>
              <a:rPr lang="ru-RU" u="sng">
                <a:hlinkClick r:id="rId3" action="ppaction://hlinksldjump" tooltip="ppaction://hlinksldjumpslide96"/>
              </a:rPr>
              <a:t>политехнический </a:t>
            </a:r>
            <a:r>
              <a:rPr lang="ru-RU" u="sng">
                <a:hlinkClick r:id="rId3" action="ppaction://hlinksldjump" tooltip="ppaction://hlinksldjumpslide96"/>
              </a:rPr>
              <a:t>колледж»</a:t>
            </a:r>
            <a:endParaRPr lang="ru-RU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ru-RU" u="sng">
                <a:hlinkClick r:id="rId4" action="ppaction://hlinksldjump" tooltip="ppaction://hlinksldjumpslide110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10"/>
              </a:rPr>
              <a:t>«Губернский </a:t>
            </a:r>
            <a:r>
              <a:rPr lang="ru-RU" u="sng">
                <a:hlinkClick r:id="rId4" action="ppaction://hlinksldjump" tooltip="ppaction://hlinksldjumpslide110"/>
              </a:rPr>
              <a:t>колледж г. </a:t>
            </a:r>
            <a:r>
              <a:rPr lang="ru-RU" u="sng">
                <a:hlinkClick r:id="rId4" action="ppaction://hlinksldjump" tooltip="ppaction://hlinksldjumpslide110"/>
              </a:rPr>
              <a:t>Сызрани»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Кинельское</a:t>
            </a:r>
            <a:r>
              <a:rPr lang="ru-RU">
                <a:latin typeface="Arial Black"/>
              </a:rPr>
              <a:t>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17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u="sng">
                <a:hlinkClick r:id="rId5" action="ppaction://hlinksldjump" tooltip="ppaction://hlinksldjumpslide117"/>
              </a:rPr>
              <a:t>Кинельский</a:t>
            </a:r>
            <a:r>
              <a:rPr lang="ru-RU" u="sng">
                <a:hlinkClick r:id="rId5" action="ppaction://hlinksldjump" tooltip="ppaction://hlinksldjumpslide117"/>
              </a:rPr>
              <a:t> государственный техникум»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21552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335360" y="157106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97394" y="203793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64"/>
              </a:rPr>
              <a:t>государственное </a:t>
            </a:r>
            <a:r>
              <a:rPr lang="ru-RU" u="sng">
                <a:hlinkClick r:id="rId2" action="ppaction://hlinksldjump" tooltip="ppaction://hlinksldjumpslide64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2" action="ppaction://hlinksldjump" tooltip="ppaction://hlinksldjumpslide64"/>
              </a:rPr>
              <a:t>Отрадненский</a:t>
            </a:r>
            <a:r>
              <a:rPr lang="ru-RU" u="sng">
                <a:hlinkClick r:id="rId2" action="ppaction://hlinksldjump" tooltip="ppaction://hlinksldjumpslide64"/>
              </a:rPr>
              <a:t> нефтяной техникум</a:t>
            </a:r>
            <a:r>
              <a:rPr lang="ru-RU" u="sng">
                <a:hlinkClick r:id="rId2" action="ppaction://hlinksldjump" tooltip="ppaction://hlinksldjumpslide6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Северное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88"/>
              </a:rPr>
              <a:t>государственное </a:t>
            </a:r>
            <a:r>
              <a:rPr lang="ru-RU" u="sng">
                <a:hlinkClick r:id="rId3" action="ppaction://hlinksldjump" tooltip="ppaction://hlinksldjumpslide88"/>
              </a:rPr>
              <a:t>бюджетное профессиональное образовательное учреждение Самарской области «Сергиевский губернский 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Северо-Восточное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02"/>
              </a:rPr>
              <a:t>государственное </a:t>
            </a:r>
            <a:r>
              <a:rPr lang="ru-RU" u="sng">
                <a:hlinkClick r:id="rId4" action="ppaction://hlinksldjump" tooltip="ppaction://hlinksldjumpslide102"/>
              </a:rPr>
              <a:t>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u="sng">
                <a:hlinkClick r:id="rId4" action="ppaction://hlinksldjump" tooltip="ppaction://hlinksldjumpslide102"/>
              </a:rPr>
              <a:t>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060550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26647" y="214558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74323" y="1888358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Юго-Западное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2" action="ppaction://hlinksldjump" tooltip="ppaction://hlinksldjumpslide52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52"/>
              </a:rPr>
              <a:t>«</a:t>
            </a:r>
            <a:r>
              <a:rPr lang="ru-RU" u="sng">
                <a:hlinkClick r:id="rId2" action="ppaction://hlinksldjump" tooltip="ppaction://hlinksldjumpslide52"/>
              </a:rPr>
              <a:t>Обшаровский</a:t>
            </a:r>
            <a:r>
              <a:rPr lang="ru-RU" u="sng">
                <a:hlinkClick r:id="rId2" action="ppaction://hlinksldjump" tooltip="ppaction://hlinksldjumpslide52"/>
              </a:rPr>
              <a:t> </a:t>
            </a:r>
            <a:r>
              <a:rPr lang="ru-RU" u="sng">
                <a:hlinkClick r:id="rId2" action="ppaction://hlinksldjump" tooltip="ppaction://hlinksldjumpslide52"/>
              </a:rPr>
              <a:t>государственный техникум </a:t>
            </a:r>
            <a:r>
              <a:rPr lang="ru-RU" u="sng">
                <a:hlinkClick r:id="rId2" action="ppaction://hlinksldjump" tooltip="ppaction://hlinksldjumpslide52"/>
              </a:rPr>
              <a:t>им.В.И.Суркова</a:t>
            </a:r>
            <a:r>
              <a:rPr lang="ru-RU" u="sng">
                <a:hlinkClick r:id="rId2" action="ppaction://hlinksldjump" tooltip="ppaction://hlinksldjumpslide52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83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83"/>
              </a:rPr>
              <a:t>«</a:t>
            </a:r>
            <a:r>
              <a:rPr lang="ru-RU" u="sng">
                <a:hlinkClick r:id="rId3" action="ppaction://hlinksldjump" tooltip="ppaction://hlinksldjumpslide83"/>
              </a:rPr>
              <a:t>Хворостянский</a:t>
            </a:r>
            <a:r>
              <a:rPr lang="ru-RU" u="sng">
                <a:hlinkClick r:id="rId3" action="ppaction://hlinksldjump" tooltip="ppaction://hlinksldjumpslide83"/>
              </a:rPr>
              <a:t> </a:t>
            </a:r>
            <a:r>
              <a:rPr lang="ru-RU" u="sng">
                <a:hlinkClick r:id="rId3" action="ppaction://hlinksldjump" tooltip="ppaction://hlinksldjumpslide83"/>
              </a:rPr>
              <a:t>государственный техникум </a:t>
            </a:r>
            <a:r>
              <a:rPr lang="ru-RU" u="sng">
                <a:hlinkClick r:id="rId3" action="ppaction://hlinksldjump" tooltip="ppaction://hlinksldjumpslide83"/>
              </a:rPr>
              <a:t>им.Юрия</a:t>
            </a:r>
            <a:r>
              <a:rPr lang="ru-RU" u="sng">
                <a:hlinkClick r:id="rId3" action="ppaction://hlinksldjump" tooltip="ppaction://hlinksldjumpslide83"/>
              </a:rPr>
              <a:t> </a:t>
            </a:r>
            <a:r>
              <a:rPr lang="ru-RU" u="sng">
                <a:hlinkClick r:id="rId3" action="ppaction://hlinksldjump" tooltip="ppaction://hlinksldjumpslide83"/>
              </a:rPr>
              <a:t>Рябова»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06"/>
              </a:rPr>
              <a:t>государственное </a:t>
            </a:r>
            <a:r>
              <a:rPr lang="ru-RU" u="sng">
                <a:hlinkClick r:id="rId4" action="ppaction://hlinksldjump" tooltip="ppaction://hlinksldjumpslide106"/>
              </a:rPr>
              <a:t>бюджетное </a:t>
            </a:r>
            <a:r>
              <a:rPr lang="ru-RU" u="sng">
                <a:hlinkClick r:id="rId4" action="ppaction://hlinksldjump" tooltip="ppaction://hlinksldjumpslide106"/>
              </a:rPr>
              <a:t>професcиональное</a:t>
            </a:r>
            <a:r>
              <a:rPr lang="ru-RU" u="sng">
                <a:hlinkClick r:id="rId4" action="ppaction://hlinksldjump" tooltip="ppaction://hlinksldjumpslide106"/>
              </a:rPr>
              <a:t>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06"/>
              </a:rPr>
              <a:t>«</a:t>
            </a:r>
            <a:r>
              <a:rPr lang="ru-RU" u="sng">
                <a:hlinkClick r:id="rId4" action="ppaction://hlinksldjump" tooltip="ppaction://hlinksldjumpslide106"/>
              </a:rPr>
              <a:t>Безенчукский</a:t>
            </a:r>
            <a:r>
              <a:rPr lang="ru-RU" u="sng">
                <a:hlinkClick r:id="rId4" action="ppaction://hlinksldjump" tooltip="ppaction://hlinksldjumpslide106"/>
              </a:rPr>
              <a:t> </a:t>
            </a:r>
            <a:r>
              <a:rPr lang="ru-RU" u="sng">
                <a:hlinkClick r:id="rId4" action="ppaction://hlinksldjump" tooltip="ppaction://hlinksldjumpslide106"/>
              </a:rPr>
              <a:t>аграрный </a:t>
            </a:r>
            <a:r>
              <a:rPr lang="ru-RU" u="sng">
                <a:hlinkClick r:id="rId4" action="ppaction://hlinksldjump" tooltip="ppaction://hlinksldjumpslide106"/>
              </a:rPr>
              <a:t>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12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112"/>
              </a:rPr>
              <a:t>"</a:t>
            </a:r>
            <a:r>
              <a:rPr lang="ru-RU" u="sng">
                <a:hlinkClick r:id="rId5" action="ppaction://hlinksldjump" tooltip="ppaction://hlinksldjumpslide112"/>
              </a:rPr>
              <a:t> Красноармейский государственный техникум имени Героя Социалистического труда Николая Никифоровича </a:t>
            </a:r>
            <a:r>
              <a:rPr lang="ru-RU" u="sng">
                <a:hlinkClick r:id="rId5" action="ppaction://hlinksldjump" tooltip="ppaction://hlinksldjumpslide112"/>
              </a:rPr>
              <a:t>Пенина</a:t>
            </a:r>
            <a:r>
              <a:rPr lang="ru-RU" u="sng">
                <a:hlinkClick r:id="rId5" action="ppaction://hlinksldjump" tooltip="ppaction://hlinksldjumpslide112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22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u="sng">
                <a:hlinkClick r:id="rId6" action="ppaction://hlinksldjump" tooltip="ppaction://hlinksldjumpslide122"/>
              </a:rPr>
              <a:t>Пестравский</a:t>
            </a:r>
            <a:r>
              <a:rPr lang="ru-RU" u="sng">
                <a:hlinkClick r:id="rId6" action="ppaction://hlinksldjump" tooltip="ppaction://hlinksldjumpslide122"/>
              </a:rPr>
              <a:t> государственный техникум имени Героя Социалистического Труда Анатолия Устиновича Сычёва»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en-US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0" y="1050653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547755" y="2713553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Поволжское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48"/>
              </a:rPr>
              <a:t>государственное автономное профессиональное образовательное учреждение Самарской области «</a:t>
            </a:r>
            <a:r>
              <a:rPr lang="ru-RU" u="sng">
                <a:hlinkClick r:id="rId2" action="ppaction://hlinksldjump" tooltip="ppaction://hlinksldjumpslide48"/>
              </a:rPr>
              <a:t>Новокуйбышевский</a:t>
            </a:r>
            <a:r>
              <a:rPr lang="ru-RU" u="sng">
                <a:hlinkClick r:id="rId2" action="ppaction://hlinksldjump" tooltip="ppaction://hlinksldjumpslide48"/>
              </a:rPr>
              <a:t> гуманитарно-технологический колледж</a:t>
            </a:r>
            <a:r>
              <a:rPr lang="ru-RU" u="sng">
                <a:hlinkClick r:id="rId2" action="ppaction://hlinksldjump" tooltip="ppaction://hlinksldjumpslide48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Юго-Восточное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82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82"/>
              </a:rPr>
              <a:t>«</a:t>
            </a:r>
            <a:r>
              <a:rPr lang="ru-RU" u="sng">
                <a:hlinkClick r:id="rId3" action="ppaction://hlinksldjump" tooltip="ppaction://hlinksldjumpslide82"/>
              </a:rPr>
              <a:t>Нефтегорский</a:t>
            </a:r>
            <a:r>
              <a:rPr lang="ru-RU" u="sng">
                <a:hlinkClick r:id="rId3" action="ppaction://hlinksldjump" tooltip="ppaction://hlinksldjumpslide82"/>
              </a:rPr>
              <a:t> </a:t>
            </a:r>
            <a:r>
              <a:rPr lang="ru-RU" u="sng">
                <a:hlinkClick r:id="rId3" action="ppaction://hlinksldjump" tooltip="ppaction://hlinksldjumpslide82"/>
              </a:rPr>
              <a:t>государственный </a:t>
            </a:r>
            <a:r>
              <a:rPr lang="ru-RU" u="sng">
                <a:hlinkClick r:id="rId3" action="ppaction://hlinksldjump" tooltip="ppaction://hlinksldjumpslide82"/>
              </a:rPr>
              <a:t>техникум»</a:t>
            </a:r>
            <a:endParaRPr lang="en-US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149994"/>
            <a:ext cx="7685310" cy="907308"/>
            <a:chOff x="3643617" y="3272242"/>
            <a:chExt cx="7685310" cy="907308"/>
          </a:xfrm>
        </p:grpSpPr>
        <p:grpSp>
          <p:nvGrpSpPr>
            <p:cNvPr id="14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16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55"/>
              <p:cNvSpPr txBox="1">
                <a:spLocks noChangeArrowheads="1"/>
              </p:cNvSpPr>
              <p:nvPr/>
            </p:nvSpPr>
            <p:spPr bwMode="gray">
              <a:xfrm>
                <a:off x="1605" y="1937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15" name="Рисунок 14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500184" y="3412178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193225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41190" y="195648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127"/>
              </a:rPr>
              <a:t>государственное автономное профессиональное образовательное учреждение Самарской области "Самарский государственный колледж " 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56"/>
              </a:rPr>
              <a:t>государственное бюджетное профессиональное образовательное учреждение «Самарский медицинский колледж им. </a:t>
            </a:r>
            <a:r>
              <a:rPr lang="ru-RU" u="sng">
                <a:hlinkClick r:id="rId3" action="ppaction://hlinksldjump" tooltip="ppaction://hlinksldjumpslide56"/>
              </a:rPr>
              <a:t>Н.Ляпиной</a:t>
            </a:r>
            <a:r>
              <a:rPr lang="ru-RU" u="sng">
                <a:hlinkClick r:id="rId3" action="ppaction://hlinksldjump" tooltip="ppaction://hlinksldjumpslide56"/>
              </a:rPr>
              <a:t>» </a:t>
            </a: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33"/>
              </a:rPr>
              <a:t>Безенчукский</a:t>
            </a:r>
            <a:r>
              <a:rPr lang="ru-RU" u="sng">
                <a:hlinkClick r:id="rId4" action="ppaction://hlinksldjump" tooltip="ppaction://hlinksldjumpslide133"/>
              </a:rPr>
              <a:t> филиал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85"/>
              </a:rPr>
              <a:t>государственное бюджетное профессиональное образовательное учреждение Самарской области «Технологический колледж </a:t>
            </a:r>
            <a:r>
              <a:rPr lang="ru-RU" u="sng">
                <a:hlinkClick r:id="rId5" action="ppaction://hlinksldjump" tooltip="ppaction://hlinksldjumpslide85"/>
              </a:rPr>
              <a:t>им.Н.Д.Кузнецова</a:t>
            </a:r>
            <a:r>
              <a:rPr lang="ru-RU" u="sng">
                <a:hlinkClick r:id="rId5" action="ppaction://hlinksldjump" tooltip="ppaction://hlinksldjumpslide8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98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u="sng">
                <a:hlinkClick r:id="rId6" action="ppaction://hlinksldjump" tooltip="ppaction://hlinksldjumpslide98"/>
              </a:rPr>
              <a:t>Е.В.Золотухина</a:t>
            </a:r>
            <a:r>
              <a:rPr lang="ru-RU" u="sng">
                <a:hlinkClick r:id="rId6" action="ppaction://hlinksldjump" tooltip="ppaction://hlinksldjumpslide98"/>
              </a:rPr>
              <a:t>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7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193225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30889" y="2202210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121"/>
              </a:rPr>
              <a:t>государственное бюджетное </a:t>
            </a:r>
            <a:r>
              <a:rPr lang="ru-RU" u="sng">
                <a:hlinkClick r:id="rId2" action="ppaction://hlinksldjump" tooltip="ppaction://hlinksldjumpslide121"/>
              </a:rPr>
              <a:t>профессиональное образовательное учреждение Самарской области «</a:t>
            </a:r>
            <a:r>
              <a:rPr lang="ru-RU" u="sng">
                <a:hlinkClick r:id="rId2" action="ppaction://hlinksldjump" tooltip="ppaction://hlinksldjumpslide121"/>
              </a:rPr>
              <a:t>Самарское музыкальное училище им. </a:t>
            </a:r>
            <a:r>
              <a:rPr lang="ru-RU" u="sng">
                <a:hlinkClick r:id="rId2" action="ppaction://hlinksldjump" tooltip="ppaction://hlinksldjumpslide121"/>
              </a:rPr>
              <a:t>Д.Г.Шаталова</a:t>
            </a:r>
            <a:r>
              <a:rPr lang="ru-RU" u="sng">
                <a:hlinkClick r:id="rId2" action="ppaction://hlinksldjump" tooltip="ppaction://hlinksldjumpslide12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45"/>
              </a:rPr>
              <a:t>государственное </a:t>
            </a:r>
            <a:r>
              <a:rPr lang="ru-RU" u="sng">
                <a:hlinkClick r:id="rId3" action="ppaction://hlinksldjump" tooltip="ppaction://hlinksldjumpslide45"/>
              </a:rPr>
              <a:t>автономное профессиональное образовательное учреждение Самарской области «Самарский металлургический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09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19336" y="1004769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5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35360" y="1196752"/>
            <a:ext cx="113772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В этом справочнике мы собрали для Вас информацию о профессиях и специальностях, доступных для получения инвалидами и лицами с ОВЗ в профессиональных образовательных организациях Самарской области.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Справочник поможет Вам быстро и легко найти колледж или техникум, который готовит специалистов по востребованным на рынке труда Самарской области профессиям с учетом индивидуальных особенностей, функциональных ограничений и категорий  ограниченных возможностей для получения профессионального образования.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Перейдя на страницу выбранной Вами профессиональной образовательной организации, Вы сможете получить более подробную информацию о ней, воспользовавшись размещенным на каждой странице </a:t>
            </a:r>
            <a:r>
              <a:rPr lang="en-US"/>
              <a:t>qr</a:t>
            </a:r>
            <a:r>
              <a:rPr lang="ru-RU"/>
              <a:t>-кодом.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Желаем Вам успешного выбора будущей профессии, и хотим напомнить, что при выборе Вам нужно обязательно учитывать рекомендации, содержащиеся в индивидуальной программе реабилитации и </a:t>
            </a:r>
            <a:r>
              <a:rPr lang="ru-RU"/>
              <a:t>абилитации</a:t>
            </a:r>
            <a:r>
              <a:rPr lang="ru-RU"/>
              <a:t> инвалида (ИПРА) и/или в заключении </a:t>
            </a:r>
            <a:r>
              <a:rPr lang="ru-RU"/>
              <a:t>психолого-медико-педагогической</a:t>
            </a:r>
            <a:r>
              <a:rPr lang="ru-RU"/>
              <a:t> комиссии.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Уверены, Вы найдете себе место учебы по душе!     </a:t>
            </a:r>
            <a:endParaRPr/>
          </a:p>
          <a:p>
            <a:pPr algn="ctr">
              <a:defRPr/>
            </a:pPr>
            <a:r>
              <a:rPr lang="ru-RU"/>
              <a:t>УДАЧИ!!!</a:t>
            </a:r>
            <a:endParaRPr lang="en-US">
              <a:latin typeface="Arial Narrow"/>
            </a:endParaRPr>
          </a:p>
        </p:txBody>
      </p:sp>
      <p:sp>
        <p:nvSpPr>
          <p:cNvPr id="7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Уважаемые друзья!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80187" y="2142504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104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104"/>
              </a:rPr>
              <a:t>«Самарское </a:t>
            </a:r>
            <a:r>
              <a:rPr lang="ru-RU" u="sng">
                <a:hlinkClick r:id="rId2" action="ppaction://hlinksldjump" tooltip="ppaction://hlinksldjumpslide104"/>
              </a:rPr>
              <a:t>художественное училище имени К.С. </a:t>
            </a:r>
            <a:r>
              <a:rPr lang="ru-RU" u="sng">
                <a:hlinkClick r:id="rId2" action="ppaction://hlinksldjump" tooltip="ppaction://hlinksldjumpslide104"/>
              </a:rPr>
              <a:t>Петрова-Водкина»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93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93"/>
              </a:rPr>
              <a:t>«Самарский </a:t>
            </a:r>
            <a:r>
              <a:rPr lang="ru-RU" u="sng">
                <a:hlinkClick r:id="rId3" action="ppaction://hlinksldjump" tooltip="ppaction://hlinksldjumpslide93"/>
              </a:rPr>
              <a:t>торгово</a:t>
            </a:r>
            <a:r>
              <a:rPr lang="ru-RU" u="sng">
                <a:hlinkClick r:id="rId3" action="ppaction://hlinksldjump" tooltip="ppaction://hlinksldjumpslide93"/>
              </a:rPr>
              <a:t> - экономический </a:t>
            </a:r>
            <a:r>
              <a:rPr lang="ru-RU" u="sng">
                <a:hlinkClick r:id="rId3" action="ppaction://hlinksldjump" tooltip="ppaction://hlinksldjumpslide93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95"/>
              </a:rPr>
              <a:t>государственное бюджетное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95"/>
              </a:rPr>
              <a:t>«Самарский </a:t>
            </a:r>
            <a:r>
              <a:rPr lang="ru-RU" u="sng">
                <a:hlinkClick r:id="rId4" action="ppaction://hlinksldjump" tooltip="ppaction://hlinksldjumpslide95"/>
              </a:rPr>
              <a:t>техникум промышленных </a:t>
            </a:r>
            <a:r>
              <a:rPr lang="ru-RU" u="sng">
                <a:hlinkClick r:id="rId4" action="ppaction://hlinksldjump" tooltip="ppaction://hlinksldjumpslide95"/>
              </a:rPr>
              <a:t>технологий»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76"/>
              </a:rPr>
              <a:t>государственное </a:t>
            </a:r>
            <a:r>
              <a:rPr lang="ru-RU" u="sng">
                <a:hlinkClick r:id="rId5" action="ppaction://hlinksldjump" tooltip="ppaction://hlinksldjumpslide76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19336" y="875071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6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611536" y="2129504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cs typeface="Arial"/>
                <a:hlinkClick r:id="rId2" action="ppaction://hlinksldjump" tooltip="ppaction://hlinksldjumpslide55"/>
              </a:rPr>
              <a:t>государственное </a:t>
            </a:r>
            <a:r>
              <a:rPr lang="ru-RU" u="sng">
                <a:cs typeface="Arial"/>
                <a:hlinkClick r:id="rId2" action="ppaction://hlinksldjump" tooltip="ppaction://hlinksldjumpslide55"/>
              </a:rPr>
              <a:t>автономное профессиональное образовательное учреждение Самарской области </a:t>
            </a:r>
            <a:r>
              <a:rPr lang="ru-RU" u="sng">
                <a:cs typeface="Arial"/>
                <a:hlinkClick r:id="rId2" action="ppaction://hlinksldjump" tooltip="ppaction://hlinksldjumpslide55"/>
              </a:rPr>
              <a:t>«Тольяттинский </a:t>
            </a:r>
            <a:r>
              <a:rPr lang="ru-RU" u="sng">
                <a:cs typeface="Arial"/>
                <a:hlinkClick r:id="rId2" action="ppaction://hlinksldjump" tooltip="ppaction://hlinksldjumpslide55"/>
              </a:rPr>
              <a:t>электротехнический </a:t>
            </a:r>
            <a:r>
              <a:rPr lang="ru-RU" u="sng">
                <a:cs typeface="Arial"/>
                <a:hlinkClick r:id="rId2" action="ppaction://hlinksldjump" tooltip="ppaction://hlinksldjumpslide55"/>
              </a:rPr>
              <a:t>техникум»</a:t>
            </a:r>
            <a:endParaRPr lang="ru-RU">
              <a:cs typeface="Arial"/>
            </a:endParaRPr>
          </a:p>
          <a:p>
            <a:pPr>
              <a:defRPr/>
            </a:pPr>
            <a:endParaRPr lang="ru-RU">
              <a:cs typeface="Arial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120"/>
              </a:rPr>
              <a:t>государственное </a:t>
            </a:r>
            <a:r>
              <a:rPr lang="ru-RU" u="sng">
                <a:hlinkClick r:id="rId3" action="ppaction://hlinksldjump" tooltip="ppaction://hlinksldjumpslide120"/>
              </a:rPr>
              <a:t>бюджетное профессиональное образовательное учреждение Самарской области «Тольяттинский социально-экономический </a:t>
            </a:r>
            <a:r>
              <a:rPr lang="ru-RU" u="sng">
                <a:hlinkClick r:id="rId3" action="ppaction://hlinksldjump" tooltip="ppaction://hlinksldjumpslide120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51"/>
              </a:rPr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u="sng">
                <a:hlinkClick r:id="rId4" action="ppaction://hlinksldjump" tooltip="ppaction://hlinksldjumpslide5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70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u="sng">
                <a:hlinkClick r:id="rId5" action="ppaction://hlinksldjump" tooltip="ppaction://hlinksldjumpslide70"/>
              </a:rPr>
              <a:t>«Тольяттинский </a:t>
            </a:r>
            <a:r>
              <a:rPr lang="ru-RU" u="sng">
                <a:hlinkClick r:id="rId5" action="ppaction://hlinksldjump" tooltip="ppaction://hlinksldjumpslide70"/>
              </a:rPr>
              <a:t>социально-педагогический </a:t>
            </a:r>
            <a:r>
              <a:rPr lang="ru-RU" u="sng">
                <a:hlinkClick r:id="rId5" action="ppaction://hlinksldjump" tooltip="ppaction://hlinksldjumpslide70"/>
              </a:rPr>
              <a:t>колледж»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08329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6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72544" y="1864912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61"/>
              </a:rPr>
              <a:t>государственное </a:t>
            </a:r>
            <a:r>
              <a:rPr lang="ru-RU" u="sng">
                <a:hlinkClick r:id="rId2" action="ppaction://hlinksldjump" tooltip="ppaction://hlinksldjumpslide61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61"/>
              </a:rPr>
              <a:t>«Тольяттинский </a:t>
            </a:r>
            <a:r>
              <a:rPr lang="ru-RU" u="sng">
                <a:hlinkClick r:id="rId2" action="ppaction://hlinksldjump" tooltip="ppaction://hlinksldjumpslide61"/>
              </a:rPr>
              <a:t>медицинский </a:t>
            </a:r>
            <a:r>
              <a:rPr lang="ru-RU" u="sng">
                <a:hlinkClick r:id="rId2" action="ppaction://hlinksldjump" tooltip="ppaction://hlinksldjumpslide61"/>
              </a:rPr>
              <a:t>колледж» </a:t>
            </a: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134"/>
              </a:rPr>
              <a:t>Шенталинский</a:t>
            </a:r>
            <a:r>
              <a:rPr lang="ru-RU" u="sng">
                <a:hlinkClick r:id="rId3" action="ppaction://hlinksldjump" tooltip="ppaction://hlinksldjumpslide134"/>
              </a:rPr>
              <a:t> филиал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15"/>
              </a:rPr>
              <a:t>государственное </a:t>
            </a:r>
            <a:r>
              <a:rPr lang="ru-RU" u="sng">
                <a:hlinkClick r:id="rId4" action="ppaction://hlinksldjump" tooltip="ppaction://hlinksldjumpslide115"/>
              </a:rPr>
              <a:t>бюджетное профессиональное учреждение Самарской области </a:t>
            </a:r>
            <a:r>
              <a:rPr lang="ru-RU" u="sng">
                <a:hlinkClick r:id="rId4" action="ppaction://hlinksldjump" tooltip="ppaction://hlinksldjumpslide115"/>
              </a:rPr>
              <a:t>«Колледж </a:t>
            </a:r>
            <a:r>
              <a:rPr lang="ru-RU" u="sng">
                <a:hlinkClick r:id="rId4" action="ppaction://hlinksldjump" tooltip="ppaction://hlinksldjumpslide115"/>
              </a:rPr>
              <a:t>гуманитарных и социально-педагогических дисциплин имени Святителя Алексия, Митрополита Московского</a:t>
            </a:r>
            <a:r>
              <a:rPr lang="ru-RU" u="sng">
                <a:hlinkClick r:id="rId4" action="ppaction://hlinksldjump" tooltip="ppaction://hlinksldjumpslide11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24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u="sng">
                <a:hlinkClick r:id="rId5" action="ppaction://hlinksldjump" tooltip="ppaction://hlinksldjumpslide124"/>
              </a:rPr>
              <a:t>г.Тольятти</a:t>
            </a:r>
            <a:r>
              <a:rPr lang="ru-RU" u="sng">
                <a:hlinkClick r:id="rId5" action="ppaction://hlinksldjump" tooltip="ppaction://hlinksldjumpslide12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Центральное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6" action="ppaction://hlinksldjump" tooltip="ppaction://hlinksldjumpslide59"/>
              </a:rPr>
              <a:t>государственное </a:t>
            </a:r>
            <a:r>
              <a:rPr lang="ru-RU" u="sng">
                <a:hlinkClick r:id="rId6" action="ppaction://hlinksldjump" tooltip="ppaction://hlinksldjumpslide59"/>
              </a:rPr>
              <a:t>автономное профессиональное образовательное учреждение Самарской области «Жигулевский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833" y="928183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7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32927" y="2014825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44"/>
              </a:rPr>
              <a:t>государственное </a:t>
            </a:r>
            <a:r>
              <a:rPr lang="ru-RU" u="sng">
                <a:hlinkClick r:id="rId2" action="ppaction://hlinksldjump" tooltip="ppaction://hlinksldjumpslide44"/>
              </a:rPr>
              <a:t>бюджетное профессиональное образовательное учреждение Самарской области</a:t>
            </a:r>
            <a:br>
              <a:rPr lang="ru-RU">
                <a:hlinkClick r:id="rId2" action="ppaction://hlinksldjump" tooltip="ppaction://hlinksldjumpslide44"/>
              </a:rPr>
            </a:br>
            <a:r>
              <a:rPr lang="ru-RU" u="sng">
                <a:hlinkClick r:id="rId2" action="ppaction://hlinksldjump" tooltip="ppaction://hlinksldjumpslide44"/>
              </a:rPr>
              <a:t>«</a:t>
            </a:r>
            <a:r>
              <a:rPr lang="ru-RU" u="sng">
                <a:hlinkClick r:id="rId2" action="ppaction://hlinksldjump" tooltip="ppaction://hlinksldjumpslide44"/>
              </a:rPr>
              <a:t>Сызранский</a:t>
            </a:r>
            <a:r>
              <a:rPr lang="ru-RU" u="sng">
                <a:hlinkClick r:id="rId2" action="ppaction://hlinksldjump" tooltip="ppaction://hlinksldjumpslide44"/>
              </a:rPr>
              <a:t> </a:t>
            </a:r>
            <a:r>
              <a:rPr lang="ru-RU" u="sng">
                <a:hlinkClick r:id="rId2" action="ppaction://hlinksldjump" tooltip="ppaction://hlinksldjumpslide44"/>
              </a:rPr>
              <a:t>колледж искусств и культуры </a:t>
            </a:r>
            <a:r>
              <a:rPr lang="ru-RU" u="sng">
                <a:hlinkClick r:id="rId2" action="ppaction://hlinksldjump" tooltip="ppaction://hlinksldjumpslide44"/>
              </a:rPr>
              <a:t>им.О.Н.Носцовой</a:t>
            </a:r>
            <a:r>
              <a:rPr lang="ru-RU" u="sng">
                <a:hlinkClick r:id="rId2" action="ppaction://hlinksldjump" tooltip="ppaction://hlinksldjumpslide4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58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58"/>
              </a:rPr>
              <a:t>«</a:t>
            </a:r>
            <a:r>
              <a:rPr lang="ru-RU" u="sng">
                <a:hlinkClick r:id="rId3" action="ppaction://hlinksldjump" tooltip="ppaction://hlinksldjumpslide58"/>
              </a:rPr>
              <a:t>Сызранский</a:t>
            </a:r>
            <a:r>
              <a:rPr lang="ru-RU" u="sng">
                <a:hlinkClick r:id="rId3" action="ppaction://hlinksldjump" tooltip="ppaction://hlinksldjumpslide58"/>
              </a:rPr>
              <a:t> </a:t>
            </a:r>
            <a:r>
              <a:rPr lang="ru-RU" u="sng">
                <a:hlinkClick r:id="rId3" action="ppaction://hlinksldjump" tooltip="ppaction://hlinksldjumpslide58"/>
              </a:rPr>
              <a:t>медико-гуманитарный </a:t>
            </a:r>
            <a:r>
              <a:rPr lang="ru-RU" u="sng">
                <a:hlinkClick r:id="rId3" action="ppaction://hlinksldjump" tooltip="ppaction://hlinksldjumpslide58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97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97"/>
              </a:rPr>
              <a:t>«</a:t>
            </a:r>
            <a:r>
              <a:rPr lang="ru-RU" u="sng">
                <a:hlinkClick r:id="rId4" action="ppaction://hlinksldjump" tooltip="ppaction://hlinksldjumpslide97"/>
              </a:rPr>
              <a:t>Сызранский</a:t>
            </a:r>
            <a:r>
              <a:rPr lang="ru-RU" u="sng">
                <a:hlinkClick r:id="rId4" action="ppaction://hlinksldjump" tooltip="ppaction://hlinksldjumpslide97"/>
              </a:rPr>
              <a:t> </a:t>
            </a:r>
            <a:r>
              <a:rPr lang="ru-RU" u="sng">
                <a:hlinkClick r:id="rId4" action="ppaction://hlinksldjump" tooltip="ppaction://hlinksldjumpslide97"/>
              </a:rPr>
              <a:t>политехнический </a:t>
            </a:r>
            <a:r>
              <a:rPr lang="ru-RU" u="sng">
                <a:hlinkClick r:id="rId4" action="ppaction://hlinksldjump" tooltip="ppaction://hlinksldjumpslide97"/>
              </a:rPr>
              <a:t>колледж»</a:t>
            </a:r>
            <a:endParaRPr lang="ru-RU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ru-RU" u="sng">
                <a:hlinkClick r:id="rId5" action="ppaction://hlinksldjump" tooltip="ppaction://hlinksldjumpslide111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111"/>
              </a:rPr>
              <a:t>«Губернский </a:t>
            </a:r>
            <a:r>
              <a:rPr lang="ru-RU" u="sng">
                <a:hlinkClick r:id="rId5" action="ppaction://hlinksldjump" tooltip="ppaction://hlinksldjumpslide111"/>
              </a:rPr>
              <a:t>колледж г. </a:t>
            </a:r>
            <a:r>
              <a:rPr lang="ru-RU" u="sng">
                <a:hlinkClick r:id="rId5" action="ppaction://hlinksldjump" tooltip="ppaction://hlinksldjumpslide111"/>
              </a:rPr>
              <a:t>Сызрани</a:t>
            </a:r>
            <a:r>
              <a:rPr lang="ru-RU" u="sng">
                <a:hlinkClick r:id="rId5" action="ppaction://hlinksldjump" tooltip="ppaction://hlinksldjumpslide11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30"/>
              </a:rPr>
              <a:t>государственное </a:t>
            </a:r>
            <a:r>
              <a:rPr lang="ru-RU" u="sng">
                <a:hlinkClick r:id="rId6" action="ppaction://hlinksldjump" tooltip="ppaction://hlinksldjumpslide130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30"/>
              </a:rPr>
              <a:t>«</a:t>
            </a:r>
            <a:r>
              <a:rPr lang="ru-RU" u="sng">
                <a:hlinkClick r:id="rId6" action="ppaction://hlinksldjump" tooltip="ppaction://hlinksldjumpslide130"/>
              </a:rPr>
              <a:t>Усольский</a:t>
            </a:r>
            <a:r>
              <a:rPr lang="ru-RU" u="sng">
                <a:hlinkClick r:id="rId6" action="ppaction://hlinksldjump" tooltip="ppaction://hlinksldjumpslide130"/>
              </a:rPr>
              <a:t> сельскохозяйственный техникум»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1141025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7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07573" y="1737233"/>
            <a:ext cx="113772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hlinkClick r:id="rId2" action="ppaction://hlinksldjump" tooltip="ppaction://hlinksldjumpslide65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u="sng">
                <a:hlinkClick r:id="rId2" action="ppaction://hlinksldjump" tooltip="ppaction://hlinksldjumpslide65"/>
              </a:rPr>
              <a:t>Отрадненский</a:t>
            </a:r>
            <a:r>
              <a:rPr lang="ru-RU" u="sng">
                <a:hlinkClick r:id="rId2" action="ppaction://hlinksldjump" tooltip="ppaction://hlinksldjumpslide65"/>
              </a:rPr>
              <a:t> нефтяной техникум</a:t>
            </a:r>
            <a:r>
              <a:rPr lang="ru-RU" u="sng">
                <a:hlinkClick r:id="rId2" action="ppaction://hlinksldjump" tooltip="ppaction://hlinksldjumpslide6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Юго-Западное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100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u="sng">
                <a:hlinkClick r:id="rId3" action="ppaction://hlinksldjump" tooltip="ppaction://hlinksldjumpslide100"/>
              </a:rPr>
              <a:t>Колычева</a:t>
            </a:r>
            <a:r>
              <a:rPr lang="ru-RU" u="sng">
                <a:hlinkClick r:id="rId3" action="ppaction://hlinksldjump" tooltip="ppaction://hlinksldjumpslide100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99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99"/>
              </a:rPr>
              <a:t>«Чапаевский химико-технологический 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6"/>
              </a:rPr>
              <a:t>государственное бюджетное </a:t>
            </a:r>
            <a:r>
              <a:rPr lang="ru-RU" u="sng">
                <a:hlinkClick r:id="rId5" action="ppaction://hlinksldjump" tooltip="ppaction://hlinksldjumpslide106"/>
              </a:rPr>
              <a:t>професcиональное</a:t>
            </a:r>
            <a:r>
              <a:rPr lang="ru-RU" u="sng">
                <a:hlinkClick r:id="rId5" action="ppaction://hlinksldjump" tooltip="ppaction://hlinksldjumpslide106"/>
              </a:rPr>
              <a:t> образовательное учреждение Самарской области «</a:t>
            </a:r>
            <a:r>
              <a:rPr lang="ru-RU" u="sng">
                <a:hlinkClick r:id="rId5" action="ppaction://hlinksldjump" tooltip="ppaction://hlinksldjumpslide106"/>
              </a:rPr>
              <a:t>Безенчукский</a:t>
            </a:r>
            <a:r>
              <a:rPr lang="ru-RU" u="sng">
                <a:hlinkClick r:id="rId5" action="ppaction://hlinksldjump" tooltip="ppaction://hlinksldjumpslide106"/>
              </a:rPr>
              <a:t> аграрный техникум</a:t>
            </a:r>
            <a:r>
              <a:rPr lang="ru-RU"/>
              <a:t>»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22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u="sng">
                <a:hlinkClick r:id="rId6" action="ppaction://hlinksldjump" tooltip="ppaction://hlinksldjumpslide122"/>
              </a:rPr>
              <a:t>Пестравский</a:t>
            </a:r>
            <a:r>
              <a:rPr lang="ru-RU" u="sng">
                <a:hlinkClick r:id="rId6" action="ppaction://hlinksldjump" tooltip="ppaction://hlinksldjumpslide122"/>
              </a:rPr>
              <a:t> государственный техникум имени Героя Социалистического Труда Анатолия Устиновича Сычёва</a:t>
            </a:r>
            <a:r>
              <a:rPr lang="ru-RU" u="sng">
                <a:hlinkClick r:id="rId6" action="ppaction://hlinksldjump" tooltip="ppaction://hlinksldjumpslide122"/>
              </a:rPr>
              <a:t>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0" y="822586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7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368" y="184949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07368" y="202275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Юго-Восточное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2" action="ppaction://hlinksldjump" tooltip="ppaction://hlinksldjumpslide82"/>
              </a:rPr>
              <a:t>государственное бюджетное профессиональное образовательное учреждение Самарской области "</a:t>
            </a:r>
            <a:r>
              <a:rPr lang="ru-RU" u="sng">
                <a:hlinkClick r:id="rId2" action="ppaction://hlinksldjump" tooltip="ppaction://hlinksldjumpslide82"/>
              </a:rPr>
              <a:t>Нефтегорский</a:t>
            </a:r>
            <a:r>
              <a:rPr lang="ru-RU" u="sng">
                <a:hlinkClick r:id="rId2" action="ppaction://hlinksldjump" tooltip="ppaction://hlinksldjumpslide82"/>
              </a:rPr>
              <a:t> государственный техникум"</a:t>
            </a:r>
            <a:endParaRPr lang="en-US"/>
          </a:p>
          <a:p>
            <a:pPr>
              <a:defRPr/>
            </a:pPr>
            <a:r>
              <a:rPr lang="ru-RU">
                <a:latin typeface="Arial Black"/>
              </a:rPr>
              <a:t>Северное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89"/>
              </a:rPr>
              <a:t>государственное бюджетное профессиональное образовательное учреждение Самарской области «Сергиевский губернский </a:t>
            </a:r>
            <a:r>
              <a:rPr lang="ru-RU" u="sng">
                <a:hlinkClick r:id="rId3" action="ppaction://hlinksldjump" tooltip="ppaction://hlinksldjumpslide89"/>
              </a:rPr>
              <a:t>техникум»</a:t>
            </a: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Северо-Восточное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4" action="ppaction://hlinksldjump" tooltip="ppaction://hlinksldjumpslide103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Похвистнево»</a:t>
            </a: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Северо-Западное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5" action="ppaction://hlinksldjump" tooltip="ppaction://hlinksldjumpslide80"/>
              </a:rPr>
              <a:t>государственное </a:t>
            </a:r>
            <a:r>
              <a:rPr lang="ru-RU" u="sng">
                <a:hlinkClick r:id="rId5" action="ppaction://hlinksldjump" tooltip="ppaction://hlinksldjumpslide80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u="sng">
                <a:hlinkClick r:id="rId5" action="ppaction://hlinksldjump" tooltip="ppaction://hlinksldjumpslide80"/>
              </a:rPr>
              <a:t>м.р</a:t>
            </a:r>
            <a:r>
              <a:rPr lang="ru-RU" u="sng">
                <a:hlinkClick r:id="rId5" action="ppaction://hlinksldjump" tooltip="ppaction://hlinksldjumpslide80"/>
              </a:rPr>
              <a:t>. </a:t>
            </a:r>
            <a:r>
              <a:rPr lang="ru-RU" u="sng">
                <a:hlinkClick r:id="rId5" action="ppaction://hlinksldjump" tooltip="ppaction://hlinksldjumpslide80"/>
              </a:rPr>
              <a:t>Кошкинский</a:t>
            </a:r>
            <a:r>
              <a:rPr lang="ru-RU" u="sng">
                <a:hlinkClick r:id="rId5" action="ppaction://hlinksldjump" tooltip="ppaction://hlinksldjumpslide80"/>
              </a:rPr>
              <a:t>»</a:t>
            </a: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Поволжское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6" action="ppaction://hlinksldjump" tooltip="ppaction://hlinksldjumpslide47"/>
              </a:rPr>
              <a:t>государственное </a:t>
            </a:r>
            <a:r>
              <a:rPr lang="ru-RU" u="sng">
                <a:hlinkClick r:id="rId6" action="ppaction://hlinksldjump" tooltip="ppaction://hlinksldjumpslide47"/>
              </a:rPr>
              <a:t>автономное профессиональное образовательное учреждение Самарской области «</a:t>
            </a:r>
            <a:r>
              <a:rPr lang="ru-RU" u="sng">
                <a:hlinkClick r:id="rId6" action="ppaction://hlinksldjump" tooltip="ppaction://hlinksldjumpslide47"/>
              </a:rPr>
              <a:t>Новокуйбышевский</a:t>
            </a:r>
            <a:r>
              <a:rPr lang="ru-RU" u="sng">
                <a:hlinkClick r:id="rId6" action="ppaction://hlinksldjump" tooltip="ppaction://hlinksldjumpslide47"/>
              </a:rPr>
              <a:t> гуманитарно-технологический колледж</a:t>
            </a:r>
            <a:r>
              <a:rPr lang="ru-RU" u="sng">
                <a:hlinkClick r:id="rId6" action="ppaction://hlinksldjump" tooltip="ppaction://hlinksldjumpslide47"/>
              </a:rPr>
              <a:t>»</a:t>
            </a:r>
            <a:endParaRPr lang="ru-RU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191344" y="908720"/>
            <a:ext cx="7747528" cy="1016262"/>
            <a:chOff x="3691848" y="4358707"/>
            <a:chExt cx="7747528" cy="1016262"/>
          </a:xfrm>
        </p:grpSpPr>
        <p:grpSp>
          <p:nvGrpSpPr>
            <p:cNvPr id="14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Text Box 60"/>
              <p:cNvSpPr txBox="1">
                <a:spLocks noChangeArrowheads="1"/>
              </p:cNvSpPr>
              <p:nvPr/>
            </p:nvSpPr>
            <p:spPr bwMode="gray">
              <a:xfrm>
                <a:off x="1771" y="1956"/>
                <a:ext cx="2268" cy="14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2">
                        <a:lumMod val="50000"/>
                      </a:schemeClr>
                    </a:solidFill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15" name="Рисунок 14" descr="https://pandia.ru/text/80/648/images/img3_126.jpg"/>
            <p:cNvPicPr/>
            <p:nvPr/>
          </p:nvPicPr>
          <p:blipFill>
            <a:blip r:embed="rId7"/>
            <a:srcRect l="24864" t="0" r="50102" b="1504"/>
            <a:stretch/>
          </p:blipFill>
          <p:spPr bwMode="auto">
            <a:xfrm>
              <a:off x="10871200" y="463291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193225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41190" y="220596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85"/>
              </a:rPr>
              <a:t>государственное </a:t>
            </a:r>
            <a:r>
              <a:rPr lang="ru-RU" u="sng">
                <a:hlinkClick r:id="rId2" action="ppaction://hlinksldjump" tooltip="ppaction://hlinksldjumpslide85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u="sng">
                <a:hlinkClick r:id="rId2" action="ppaction://hlinksldjump" tooltip="ppaction://hlinksldjumpslide85"/>
              </a:rPr>
              <a:t>им.Н.Д.Кузнецова</a:t>
            </a:r>
            <a:r>
              <a:rPr lang="ru-RU" u="sng">
                <a:hlinkClick r:id="rId2" action="ppaction://hlinksldjump" tooltip="ppaction://hlinksldjumpslide8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98"/>
              </a:rPr>
              <a:t>государственное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u="sng">
                <a:hlinkClick r:id="rId3" action="ppaction://hlinksldjump" tooltip="ppaction://hlinksldjumpslide98"/>
              </a:rPr>
              <a:t>Е.В.Золотухина</a:t>
            </a:r>
            <a:r>
              <a:rPr lang="ru-RU" u="sng">
                <a:hlinkClick r:id="rId3" action="ppaction://hlinksldjump" tooltip="ppaction://hlinksldjumpslide98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45"/>
              </a:rPr>
              <a:t>государственное </a:t>
            </a:r>
            <a:r>
              <a:rPr lang="ru-RU" u="sng">
                <a:hlinkClick r:id="rId4" action="ppaction://hlinksldjump" tooltip="ppaction://hlinksldjumpslide45"/>
              </a:rPr>
              <a:t>автономное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45"/>
              </a:rPr>
              <a:t>«Самарский </a:t>
            </a:r>
            <a:r>
              <a:rPr lang="ru-RU" u="sng">
                <a:hlinkClick r:id="rId4" action="ppaction://hlinksldjump" tooltip="ppaction://hlinksldjumpslide45"/>
              </a:rPr>
              <a:t>металлургический </a:t>
            </a:r>
            <a:r>
              <a:rPr lang="ru-RU" u="sng">
                <a:hlinkClick r:id="rId4" action="ppaction://hlinksldjump" tooltip="ppaction://hlinksldjumpslide45"/>
              </a:rPr>
              <a:t>колледж</a:t>
            </a:r>
            <a:r>
              <a:rPr lang="ru-RU" u="sng">
                <a:hlinkClick r:id="rId4" action="ppaction://hlinksldjump" tooltip="ppaction://hlinksldjumpslide4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9"/>
              </a:rPr>
              <a:t>государственное бюджетное профессиональное образовательное учреждение Самарской области «Самарский многопрофильный колледж им. Бартенева В.В.»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263352" y="109333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6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76115" y="2142903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2" action="ppaction://hlinksldjump" tooltip="ppaction://hlinksldjumpslide127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92"/>
              </a:rPr>
              <a:t>государственное </a:t>
            </a:r>
            <a:r>
              <a:rPr lang="ru-RU" u="sng">
                <a:hlinkClick r:id="rId3" action="ppaction://hlinksldjump" tooltip="ppaction://hlinksldjumpslide92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92"/>
              </a:rPr>
              <a:t>«Самарский </a:t>
            </a:r>
            <a:r>
              <a:rPr lang="ru-RU" u="sng">
                <a:hlinkClick r:id="rId3" action="ppaction://hlinksldjump" tooltip="ppaction://hlinksldjumpslide92"/>
              </a:rPr>
              <a:t>торгово</a:t>
            </a:r>
            <a:r>
              <a:rPr lang="ru-RU" u="sng">
                <a:hlinkClick r:id="rId3" action="ppaction://hlinksldjump" tooltip="ppaction://hlinksldjumpslide92"/>
              </a:rPr>
              <a:t> - экономический </a:t>
            </a:r>
            <a:r>
              <a:rPr lang="ru-RU" u="sng">
                <a:hlinkClick r:id="rId3" action="ppaction://hlinksldjump" tooltip="ppaction://hlinksldjumpslide92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95"/>
              </a:rPr>
              <a:t>государственное бюджетное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95"/>
              </a:rPr>
              <a:t>«Самарский </a:t>
            </a:r>
            <a:r>
              <a:rPr lang="ru-RU" u="sng">
                <a:hlinkClick r:id="rId4" action="ppaction://hlinksldjump" tooltip="ppaction://hlinksldjumpslide95"/>
              </a:rPr>
              <a:t>техникум промышленных </a:t>
            </a:r>
            <a:r>
              <a:rPr lang="ru-RU" u="sng">
                <a:hlinkClick r:id="rId4" action="ppaction://hlinksldjump" tooltip="ppaction://hlinksldjumpslide95"/>
              </a:rPr>
              <a:t>технологий»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75"/>
              </a:rPr>
              <a:t>государственное </a:t>
            </a:r>
            <a:r>
              <a:rPr lang="ru-RU" u="sng">
                <a:hlinkClick r:id="rId5" action="ppaction://hlinksldjump" tooltip="ppaction://hlinksldjumpslide75"/>
              </a:rPr>
              <a:t>бюджетное профессиональное образовательное учреждение Самарской области «Поволжский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191344" y="1106711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6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611536" y="2129504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r>
              <a:rPr lang="ru-RU" u="sng">
                <a:hlinkClick r:id="rId2" action="ppaction://hlinksldjump" tooltip="ppaction://hlinksldjumpslide51"/>
              </a:rPr>
              <a:t>государственное </a:t>
            </a:r>
            <a:r>
              <a:rPr lang="ru-RU" u="sng">
                <a:hlinkClick r:id="rId2" action="ppaction://hlinksldjump" tooltip="ppaction://hlinksldjumpslide51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u="sng">
                <a:hlinkClick r:id="rId2" action="ppaction://hlinksldjump" tooltip="ppaction://hlinksldjumpslide5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69"/>
              </a:rPr>
              <a:t>государственное автономное профессиональное образовательное учреждение среднего профессионального образования </a:t>
            </a:r>
            <a:r>
              <a:rPr lang="ru-RU" u="sng">
                <a:hlinkClick r:id="rId3" action="ppaction://hlinksldjump" tooltip="ppaction://hlinksldjumpslide69"/>
              </a:rPr>
              <a:t>«Тольяттинский </a:t>
            </a:r>
            <a:r>
              <a:rPr lang="ru-RU" u="sng">
                <a:hlinkClick r:id="rId3" action="ppaction://hlinksldjump" tooltip="ppaction://hlinksldjumpslide69"/>
              </a:rPr>
              <a:t>социально-педагогический </a:t>
            </a:r>
            <a:r>
              <a:rPr lang="ru-RU" u="sng">
                <a:hlinkClick r:id="rId3" action="ppaction://hlinksldjump" tooltip="ppaction://hlinksldjumpslide69"/>
              </a:rPr>
              <a:t>колледж»</a:t>
            </a:r>
            <a:r>
              <a:rPr lang="ru-RU" u="sng">
                <a:hlinkClick r:id="rId3" action="ppaction://hlinksldjump" tooltip="ppaction://hlinksldjumpslide69"/>
              </a:rPr>
              <a:t> 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16"/>
              </a:rPr>
              <a:t>государственное </a:t>
            </a:r>
            <a:r>
              <a:rPr lang="ru-RU" u="sng">
                <a:hlinkClick r:id="rId4" action="ppaction://hlinksldjump" tooltip="ppaction://hlinksldjumpslide116"/>
              </a:rPr>
              <a:t>бюджетное профессиональное учреждение Самарской области «Колледж гуманитарных и социально-педагогических дисциплин имени Святителя Алексия, Митрополита Московского»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Центральное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5" action="ppaction://hlinksldjump" tooltip="ppaction://hlinksldjumpslide59"/>
              </a:rPr>
              <a:t>государственное </a:t>
            </a:r>
            <a:r>
              <a:rPr lang="ru-RU" u="sng">
                <a:hlinkClick r:id="rId5" action="ppaction://hlinksldjump" tooltip="ppaction://hlinksldjumpslide59"/>
              </a:rPr>
              <a:t>автономное профессиональное образовательное учреждение Самарской области «Жигулевский государственный колледж</a:t>
            </a:r>
            <a:r>
              <a:rPr lang="ru-RU" u="sng">
                <a:hlinkClick r:id="rId5" action="ppaction://hlinksldjump" tooltip="ppaction://hlinksldjumpslide59"/>
              </a:rPr>
              <a:t>»</a:t>
            </a: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191344" y="107240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6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07573" y="2112521"/>
            <a:ext cx="113772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Западное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97"/>
              </a:rPr>
              <a:t>государственное </a:t>
            </a:r>
            <a:r>
              <a:rPr lang="ru-RU" u="sng">
                <a:hlinkClick r:id="rId2" action="ppaction://hlinksldjump" tooltip="ppaction://hlinksldjumpslide97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2" action="ppaction://hlinksldjump" tooltip="ppaction://hlinksldjumpslide97"/>
              </a:rPr>
              <a:t>«</a:t>
            </a:r>
            <a:r>
              <a:rPr lang="ru-RU" u="sng">
                <a:hlinkClick r:id="rId2" action="ppaction://hlinksldjump" tooltip="ppaction://hlinksldjumpslide97"/>
              </a:rPr>
              <a:t>Сызранский</a:t>
            </a:r>
            <a:r>
              <a:rPr lang="ru-RU" u="sng">
                <a:hlinkClick r:id="rId2" action="ppaction://hlinksldjump" tooltip="ppaction://hlinksldjumpslide97"/>
              </a:rPr>
              <a:t> </a:t>
            </a:r>
            <a:r>
              <a:rPr lang="ru-RU" u="sng">
                <a:hlinkClick r:id="rId2" action="ppaction://hlinksldjump" tooltip="ppaction://hlinksldjumpslide97"/>
              </a:rPr>
              <a:t>политехнический </a:t>
            </a:r>
            <a:r>
              <a:rPr lang="ru-RU" u="sng">
                <a:hlinkClick r:id="rId2" action="ppaction://hlinksldjump" tooltip="ppaction://hlinksldjumpslide97"/>
              </a:rPr>
              <a:t>колледж»</a:t>
            </a:r>
            <a:endParaRPr lang="ru-RU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ru-RU" u="sng">
                <a:hlinkClick r:id="rId3" action="ppaction://hlinksldjump" tooltip="ppaction://hlinksldjumpslide111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111"/>
              </a:rPr>
              <a:t>«Губернский </a:t>
            </a:r>
            <a:r>
              <a:rPr lang="ru-RU" u="sng">
                <a:hlinkClick r:id="rId3" action="ppaction://hlinksldjump" tooltip="ppaction://hlinksldjumpslide111"/>
              </a:rPr>
              <a:t>колледж г. </a:t>
            </a:r>
            <a:r>
              <a:rPr lang="ru-RU" u="sng">
                <a:hlinkClick r:id="rId3" action="ppaction://hlinksldjump" tooltip="ppaction://hlinksldjumpslide111"/>
              </a:rPr>
              <a:t>Сызрани»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Поволжское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47"/>
              </a:rPr>
              <a:t>государственное </a:t>
            </a:r>
            <a:r>
              <a:rPr lang="ru-RU" u="sng">
                <a:hlinkClick r:id="rId4" action="ppaction://hlinksldjump" tooltip="ppaction://hlinksldjumpslide47"/>
              </a:rPr>
              <a:t>автономное профессиональное образовательное учреждение Самарской области «</a:t>
            </a:r>
            <a:r>
              <a:rPr lang="ru-RU" u="sng">
                <a:hlinkClick r:id="rId4" action="ppaction://hlinksldjump" tooltip="ppaction://hlinksldjumpslide47"/>
              </a:rPr>
              <a:t>Новокуйбышевский</a:t>
            </a:r>
            <a:r>
              <a:rPr lang="ru-RU" u="sng">
                <a:hlinkClick r:id="rId4" action="ppaction://hlinksldjump" tooltip="ppaction://hlinksldjumpslide47"/>
              </a:rPr>
              <a:t> гуманитарно-технологический колледж»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191344" y="1144254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5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30269" y="1340768"/>
            <a:ext cx="1137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46156" y="833596"/>
            <a:ext cx="7802864" cy="898935"/>
            <a:chOff x="3567200" y="1390999"/>
            <a:chExt cx="7570786" cy="898935"/>
          </a:xfrm>
        </p:grpSpPr>
        <p:grpSp>
          <p:nvGrpSpPr>
            <p:cNvPr id="7" name="Group 42"/>
            <p:cNvGrpSpPr/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9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2">
                      <a:gamma val="0"/>
                      <a:tint val="60784"/>
                      <a:invGamm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Text Box 45"/>
              <p:cNvSpPr txBox="1">
                <a:spLocks noChangeArrowheads="1"/>
              </p:cNvSpPr>
              <p:nvPr/>
            </p:nvSpPr>
            <p:spPr bwMode="gray">
              <a:xfrm>
                <a:off x="1741" y="1963"/>
                <a:ext cx="2468" cy="1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1"/>
                    </a:solidFill>
                    <a:hlinkClick r:id="rId2" action="ppaction://hlinksldjump" tooltip="ppaction://hlinksldjumpslide4"/>
                  </a:rPr>
                  <a:t>Для лиц с нарушением интеллекта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 Box 4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1</a:t>
                </a:r>
                <a:endParaRPr/>
              </a:p>
            </p:txBody>
          </p:sp>
        </p:grpSp>
        <p:pic>
          <p:nvPicPr>
            <p:cNvPr id="8" name="Рисунок 7" descr="https://pandia.ru/text/80/648/images/img3_126.jpg"/>
            <p:cNvPicPr/>
            <p:nvPr/>
          </p:nvPicPr>
          <p:blipFill>
            <a:blip r:embed="rId3"/>
            <a:srcRect l="74911" t="0" r="0" b="0"/>
            <a:stretch/>
          </p:blipFill>
          <p:spPr bwMode="auto">
            <a:xfrm>
              <a:off x="10318896" y="1619765"/>
              <a:ext cx="619937" cy="5396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Группа 13"/>
          <p:cNvGrpSpPr/>
          <p:nvPr/>
        </p:nvGrpSpPr>
        <p:grpSpPr bwMode="auto">
          <a:xfrm>
            <a:off x="93026" y="1731980"/>
            <a:ext cx="7685310" cy="880501"/>
            <a:chOff x="3647728" y="2378005"/>
            <a:chExt cx="7685310" cy="880501"/>
          </a:xfrm>
        </p:grpSpPr>
        <p:grpSp>
          <p:nvGrpSpPr>
            <p:cNvPr id="15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17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gray">
              <a:xfrm>
                <a:off x="1742" y="1950"/>
                <a:ext cx="2160" cy="1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1"/>
                    </a:solidFill>
                    <a:hlinkClick r:id="rId4" action="ppaction://hlinksldjump" tooltip="ppaction://hlinksldjumpslide8"/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16" name="Рисунок 15" descr="https://mo-strelna.ru/upload_files/pomosh/2.png"/>
            <p:cNvPicPr/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503487" y="2554187"/>
              <a:ext cx="668157" cy="5920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Группа 20"/>
          <p:cNvGrpSpPr/>
          <p:nvPr/>
        </p:nvGrpSpPr>
        <p:grpSpPr bwMode="auto">
          <a:xfrm>
            <a:off x="93026" y="2615302"/>
            <a:ext cx="7685310" cy="907308"/>
            <a:chOff x="3643617" y="3272242"/>
            <a:chExt cx="7685310" cy="907308"/>
          </a:xfrm>
        </p:grpSpPr>
        <p:grpSp>
          <p:nvGrpSpPr>
            <p:cNvPr id="22" name="Group 52"/>
            <p:cNvGrpSpPr/>
            <p:nvPr/>
          </p:nvGrpSpPr>
          <p:grpSpPr bwMode="auto">
            <a:xfrm>
              <a:off x="3643617" y="3272242"/>
              <a:ext cx="7685310" cy="907308"/>
              <a:chOff x="1296" y="1824"/>
              <a:chExt cx="2759" cy="432"/>
            </a:xfrm>
          </p:grpSpPr>
          <p:sp>
            <p:nvSpPr>
              <p:cNvPr id="25" name="AutoShape 5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519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hlink"/>
                  </a:gs>
                  <a:gs pos="50000">
                    <a:schemeClr val="hlink">
                      <a:gamma val="0"/>
                      <a:tint val="73725"/>
                      <a:invGamma val="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55"/>
              <p:cNvSpPr txBox="1">
                <a:spLocks noChangeArrowheads="1"/>
              </p:cNvSpPr>
              <p:nvPr/>
            </p:nvSpPr>
            <p:spPr bwMode="gray">
              <a:xfrm>
                <a:off x="1732" y="1931"/>
                <a:ext cx="2160" cy="1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1"/>
                    </a:solidFill>
                    <a:hlinkClick r:id="rId6" action="ppaction://hlinksldjump" tooltip="ppaction://hlinksldjumpslide19"/>
                  </a:rPr>
                  <a:t>Для лиц с нарушением зрения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5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3</a:t>
                </a:r>
                <a:endParaRPr/>
              </a:p>
            </p:txBody>
          </p:sp>
        </p:grpSp>
        <p:pic>
          <p:nvPicPr>
            <p:cNvPr id="24" name="Рисунок 23" descr="https://mo-strelna.ru/upload_files/pomosh/2.png"/>
            <p:cNvPicPr/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10625857" y="3453773"/>
              <a:ext cx="541676" cy="5894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Группа 28"/>
          <p:cNvGrpSpPr/>
          <p:nvPr/>
        </p:nvGrpSpPr>
        <p:grpSpPr bwMode="auto">
          <a:xfrm>
            <a:off x="120194" y="3582227"/>
            <a:ext cx="7747528" cy="1016262"/>
            <a:chOff x="3691848" y="4358707"/>
            <a:chExt cx="7747528" cy="1016262"/>
          </a:xfrm>
        </p:grpSpPr>
        <p:grpSp>
          <p:nvGrpSpPr>
            <p:cNvPr id="30" name="Group 57"/>
            <p:cNvGrpSpPr/>
            <p:nvPr/>
          </p:nvGrpSpPr>
          <p:grpSpPr bwMode="auto">
            <a:xfrm>
              <a:off x="3691848" y="4358707"/>
              <a:ext cx="7747528" cy="1016262"/>
              <a:chOff x="1296" y="1824"/>
              <a:chExt cx="2918" cy="432"/>
            </a:xfrm>
            <a:solidFill>
              <a:schemeClr val="tx2">
                <a:lumMod val="75000"/>
              </a:schemeClr>
            </a:solidFill>
          </p:grpSpPr>
          <p:sp>
            <p:nvSpPr>
              <p:cNvPr id="3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678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Text Box 60"/>
              <p:cNvSpPr txBox="1">
                <a:spLocks noChangeArrowheads="1"/>
              </p:cNvSpPr>
              <p:nvPr/>
            </p:nvSpPr>
            <p:spPr bwMode="gray">
              <a:xfrm>
                <a:off x="1702" y="1973"/>
                <a:ext cx="2268" cy="15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2">
                        <a:lumMod val="50000"/>
                      </a:schemeClr>
                    </a:solidFill>
                    <a:hlinkClick r:id="rId8" action="ppaction://hlinksldjump" tooltip="ppaction://hlinksldjumpslide27"/>
                  </a:rPr>
                  <a:t>Для лиц с нарушением ОДА (нижние конечности)</a:t>
                </a:r>
                <a:endParaRPr lang="en-US" b="1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886"/>
                <a:ext cx="136" cy="177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endParaRPr/>
              </a:p>
            </p:txBody>
          </p:sp>
        </p:grpSp>
        <p:pic>
          <p:nvPicPr>
            <p:cNvPr id="31" name="Рисунок 30" descr="https://pandia.ru/text/80/648/images/img3_126.jpg"/>
            <p:cNvPicPr/>
            <p:nvPr/>
          </p:nvPicPr>
          <p:blipFill>
            <a:blip r:embed="rId9"/>
            <a:srcRect l="24864" t="0" r="50102" b="1504"/>
            <a:stretch/>
          </p:blipFill>
          <p:spPr bwMode="auto">
            <a:xfrm>
              <a:off x="10804395" y="4628534"/>
              <a:ext cx="478790" cy="546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 bwMode="auto">
          <a:xfrm>
            <a:off x="154623" y="4693040"/>
            <a:ext cx="7694397" cy="904796"/>
            <a:chOff x="3634530" y="3323666"/>
            <a:chExt cx="7694397" cy="904796"/>
          </a:xfrm>
        </p:grpSpPr>
        <p:grpSp>
          <p:nvGrpSpPr>
            <p:cNvPr id="38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2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Text Box 60"/>
              <p:cNvSpPr txBox="1">
                <a:spLocks noChangeArrowheads="1"/>
              </p:cNvSpPr>
              <p:nvPr/>
            </p:nvSpPr>
            <p:spPr bwMode="gray">
              <a:xfrm>
                <a:off x="1745" y="1936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1"/>
                    </a:solidFill>
                    <a:hlinkClick r:id="rId10" action="ppaction://hlinksldjump" tooltip="ppaction://hlinksldjumpslide35"/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40" name="Рисунок 39" descr="https://pandia.ru/text/80/648/images/img3_126.jpg"/>
              <p:cNvPicPr/>
              <p:nvPr/>
            </p:nvPicPr>
            <p:blipFill>
              <a:blip r:embed="rId11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1" name="Прямая соединительная линия 40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Группа 45"/>
          <p:cNvGrpSpPr/>
          <p:nvPr/>
        </p:nvGrpSpPr>
        <p:grpSpPr bwMode="auto">
          <a:xfrm>
            <a:off x="154623" y="5635730"/>
            <a:ext cx="7715212" cy="906940"/>
            <a:chOff x="3586758" y="5466070"/>
            <a:chExt cx="7715212" cy="906940"/>
          </a:xfrm>
        </p:grpSpPr>
        <p:grpSp>
          <p:nvGrpSpPr>
            <p:cNvPr id="47" name="Group 57"/>
            <p:cNvGrpSpPr/>
            <p:nvPr/>
          </p:nvGrpSpPr>
          <p:grpSpPr bwMode="auto">
            <a:xfrm>
              <a:off x="3586758" y="5466070"/>
              <a:ext cx="7715212" cy="906940"/>
              <a:chOff x="1296" y="1824"/>
              <a:chExt cx="2980" cy="432"/>
            </a:xfrm>
            <a:solidFill>
              <a:srgbClr val="7030A0"/>
            </a:solidFill>
          </p:grpSpPr>
          <p:sp>
            <p:nvSpPr>
              <p:cNvPr id="49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Text Box 60">
                <a:hlinkClick r:id="rId12" action="ppaction://hlinksldjump"/>
              </p:cNvPr>
              <p:cNvSpPr txBox="1">
                <a:spLocks noChangeArrowheads="1"/>
              </p:cNvSpPr>
              <p:nvPr/>
            </p:nvSpPr>
            <p:spPr bwMode="gray">
              <a:xfrm>
                <a:off x="1748" y="1943"/>
                <a:ext cx="2528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u="sng">
                    <a:solidFill>
                      <a:schemeClr val="bg1"/>
                    </a:solidFill>
                    <a:hlinkClick r:id="rId12" action="ppaction://hlinksldjump" tooltip="ppaction://hlinksldjumpslide41"/>
                  </a:rPr>
                  <a:t>Для лиц с нарушением ОДА (на кресле-коляске)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6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8" name="Рисунок 47" descr="https://pandia.ru/text/80/648/images/img3_126.jpg"/>
            <p:cNvPicPr/>
            <p:nvPr/>
          </p:nvPicPr>
          <p:blipFill>
            <a:blip r:embed="rId13"/>
            <a:srcRect l="0" t="1881" r="74976" b="0"/>
            <a:stretch/>
          </p:blipFill>
          <p:spPr bwMode="auto">
            <a:xfrm>
              <a:off x="10682250" y="5697614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585119" y="2066176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65"/>
              </a:rPr>
              <a:t>государственное </a:t>
            </a:r>
            <a:r>
              <a:rPr lang="ru-RU" u="sng">
                <a:hlinkClick r:id="rId2" action="ppaction://hlinksldjump" tooltip="ppaction://hlinksldjumpslide65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2" action="ppaction://hlinksldjump" tooltip="ppaction://hlinksldjumpslide65"/>
              </a:rPr>
              <a:t>Отрадненский</a:t>
            </a:r>
            <a:r>
              <a:rPr lang="ru-RU" u="sng">
                <a:hlinkClick r:id="rId2" action="ppaction://hlinksldjump" tooltip="ppaction://hlinksldjumpslide65"/>
              </a:rPr>
              <a:t> нефтяной техникум</a:t>
            </a:r>
            <a:r>
              <a:rPr lang="ru-RU" u="sng">
                <a:hlinkClick r:id="rId2" action="ppaction://hlinksldjump" tooltip="ppaction://hlinksldjumpslide6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Юго-Западное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101"/>
              </a:rPr>
              <a:t>государственное бюджетное профессиональное образовательное учреждение Самарской области «Чапаевский губернский колледж им. О. </a:t>
            </a:r>
            <a:r>
              <a:rPr lang="ru-RU" u="sng">
                <a:hlinkClick r:id="rId3" action="ppaction://hlinksldjump" tooltip="ppaction://hlinksldjumpslide101"/>
              </a:rPr>
              <a:t>Колычева</a:t>
            </a:r>
            <a:r>
              <a:rPr lang="ru-RU" u="sng">
                <a:hlinkClick r:id="rId3" action="ppaction://hlinksldjump" tooltip="ppaction://hlinksldjumpslide10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191344" y="1078136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4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368" y="184949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407368" y="207331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Северное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2" action="ppaction://hlinksldjump" tooltip="ppaction://hlinksldjumpslide89"/>
              </a:rPr>
              <a:t>государственное </a:t>
            </a:r>
            <a:r>
              <a:rPr lang="ru-RU" u="sng">
                <a:hlinkClick r:id="rId2" action="ppaction://hlinksldjump" tooltip="ppaction://hlinksldjumpslide89"/>
              </a:rPr>
              <a:t>бюджетное профессиональное образовательное учреждение Самарской области «Сергиевский губернский </a:t>
            </a:r>
            <a:r>
              <a:rPr lang="ru-RU" u="sng">
                <a:hlinkClick r:id="rId2" action="ppaction://hlinksldjump" tooltip="ppaction://hlinksldjumpslide89"/>
              </a:rPr>
              <a:t>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Северо-Восточное 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103"/>
              </a:rPr>
              <a:t>государственное </a:t>
            </a:r>
            <a:r>
              <a:rPr lang="ru-RU" u="sng">
                <a:hlinkClick r:id="rId3" action="ppaction://hlinksldjump" tooltip="ppaction://hlinksldjumpslide103"/>
              </a:rPr>
              <a:t>бюджетное профессиональное образовательное учреждение Самарской области «Губернский колледж города Похвистнево»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80"/>
              </a:rPr>
              <a:t>государственное </a:t>
            </a:r>
            <a:r>
              <a:rPr lang="ru-RU" u="sng">
                <a:hlinkClick r:id="rId4" action="ppaction://hlinksldjump" tooltip="ppaction://hlinksldjumpslide80"/>
              </a:rPr>
              <a:t>бюджетное профессиональное образовательное учреждение  Самарской области «Губернский техникум </a:t>
            </a:r>
            <a:r>
              <a:rPr lang="ru-RU" u="sng">
                <a:hlinkClick r:id="rId4" action="ppaction://hlinksldjump" tooltip="ppaction://hlinksldjumpslide80"/>
              </a:rPr>
              <a:t>м.р</a:t>
            </a:r>
            <a:r>
              <a:rPr lang="ru-RU" u="sng">
                <a:hlinkClick r:id="rId4" action="ppaction://hlinksldjump" tooltip="ppaction://hlinksldjumpslide80"/>
              </a:rPr>
              <a:t>. </a:t>
            </a:r>
            <a:r>
              <a:rPr lang="ru-RU" u="sng">
                <a:hlinkClick r:id="rId4" action="ppaction://hlinksldjump" tooltip="ppaction://hlinksldjumpslide80"/>
              </a:rPr>
              <a:t>Кошкинский</a:t>
            </a:r>
            <a:r>
              <a:rPr lang="ru-RU" u="sng">
                <a:hlinkClick r:id="rId4" action="ppaction://hlinksldjump" tooltip="ppaction://hlinksldjumpslide80"/>
              </a:rPr>
              <a:t>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263352" y="1141288"/>
            <a:ext cx="7694397" cy="904796"/>
            <a:chOff x="3634530" y="3323666"/>
            <a:chExt cx="7694397" cy="904796"/>
          </a:xfrm>
        </p:grpSpPr>
        <p:grpSp>
          <p:nvGrpSpPr>
            <p:cNvPr id="21" name="Group 57"/>
            <p:cNvGrpSpPr/>
            <p:nvPr/>
          </p:nvGrpSpPr>
          <p:grpSpPr bwMode="auto">
            <a:xfrm>
              <a:off x="3634530" y="3323666"/>
              <a:ext cx="7694397" cy="904796"/>
              <a:chOff x="1296" y="1824"/>
              <a:chExt cx="2976" cy="432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25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359" cy="1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(верхние конечности)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5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5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 bwMode="auto">
            <a:xfrm>
              <a:off x="10675461" y="3558826"/>
              <a:ext cx="485775" cy="483870"/>
              <a:chOff x="3419941" y="2131241"/>
              <a:chExt cx="485775" cy="483870"/>
            </a:xfrm>
          </p:grpSpPr>
          <p:pic>
            <p:nvPicPr>
              <p:cNvPr id="23" name="Рисунок 22" descr="https://pandia.ru/text/80/648/images/img3_126.jpg"/>
              <p:cNvPicPr/>
              <p:nvPr/>
            </p:nvPicPr>
            <p:blipFill>
              <a:blip r:embed="rId5"/>
              <a:srcRect l="49406" t="0" r="24927" b="0"/>
              <a:stretch/>
            </p:blipFill>
            <p:spPr bwMode="auto">
              <a:xfrm>
                <a:off x="3419941" y="2131241"/>
                <a:ext cx="485775" cy="48387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" name="Прямая соединительная линия 23"/>
              <p:cNvCxnSpPr>
                <a:cxnSpLocks/>
              </p:cNvCxnSpPr>
              <p:nvPr/>
            </p:nvCxnSpPr>
            <p:spPr bwMode="auto">
              <a:xfrm flipH="1">
                <a:off x="3431704" y="2134891"/>
                <a:ext cx="432048" cy="370185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 bwMode="auto"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/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6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>
            <a:blip r:embed="rId2"/>
            <a:srcRect l="0" t="1881" r="74976" b="0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/>
          <p:cNvSpPr/>
          <p:nvPr/>
        </p:nvSpPr>
        <p:spPr bwMode="auto">
          <a:xfrm>
            <a:off x="407573" y="2084410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3" action="ppaction://hlinksldjump" tooltip="ppaction://hlinksldjumpslide127"/>
              </a:rPr>
              <a:t>государственное автономное профессиональное образовательное учреждение Самарской области «Самарский государственный 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78"/>
              </a:rPr>
              <a:t>государственное </a:t>
            </a:r>
            <a:r>
              <a:rPr lang="ru-RU" u="sng">
                <a:hlinkClick r:id="rId4" action="ppaction://hlinksldjump" tooltip="ppaction://hlinksldjumpslide78"/>
              </a:rPr>
              <a:t>бюджетное профессиональное образовательное учреждение Самарской области «Поволжский государственный колледж</a:t>
            </a:r>
            <a:r>
              <a:rPr lang="ru-RU" u="sng">
                <a:hlinkClick r:id="rId4" action="ppaction://hlinksldjump" tooltip="ppaction://hlinksldjumpslide78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4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104"/>
              </a:rPr>
              <a:t>«Самарское </a:t>
            </a:r>
            <a:r>
              <a:rPr lang="ru-RU" u="sng">
                <a:hlinkClick r:id="rId5" action="ppaction://hlinksldjump" tooltip="ppaction://hlinksldjumpslide104"/>
              </a:rPr>
              <a:t>художественное училище имени К.С. </a:t>
            </a:r>
            <a:r>
              <a:rPr lang="ru-RU" u="sng">
                <a:hlinkClick r:id="rId5" action="ppaction://hlinksldjump" tooltip="ppaction://hlinksldjumpslide104"/>
              </a:rPr>
              <a:t>Петрова-Водкина»</a:t>
            </a:r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 bwMode="auto"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/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6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>
            <a:blip r:embed="rId2"/>
            <a:srcRect l="0" t="1881" r="74976" b="0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/>
          <p:cNvSpPr/>
          <p:nvPr/>
        </p:nvSpPr>
        <p:spPr bwMode="auto">
          <a:xfrm>
            <a:off x="407573" y="2084410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Тольттинское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71"/>
              </a:rPr>
              <a:t>государственное </a:t>
            </a:r>
            <a:r>
              <a:rPr lang="ru-RU" u="sng">
                <a:hlinkClick r:id="rId3" action="ppaction://hlinksldjump" tooltip="ppaction://hlinksldjumpslide71"/>
              </a:rPr>
              <a:t>автономное профессиональное образовательное учреждение среднего профессионального образования </a:t>
            </a:r>
            <a:r>
              <a:rPr lang="ru-RU" u="sng">
                <a:hlinkClick r:id="rId3" action="ppaction://hlinksldjump" tooltip="ppaction://hlinksldjumpslide71"/>
              </a:rPr>
              <a:t>«Тольяттинский </a:t>
            </a:r>
            <a:r>
              <a:rPr lang="ru-RU" u="sng">
                <a:hlinkClick r:id="rId3" action="ppaction://hlinksldjump" tooltip="ppaction://hlinksldjumpslide71"/>
              </a:rPr>
              <a:t>социально-педагогический </a:t>
            </a:r>
            <a:r>
              <a:rPr lang="ru-RU" u="sng">
                <a:hlinkClick r:id="rId3" action="ppaction://hlinksldjump" tooltip="ppaction://hlinksldjumpslide71"/>
              </a:rPr>
              <a:t>колледж</a:t>
            </a:r>
            <a:r>
              <a:rPr lang="ru-RU" u="sng">
                <a:hlinkClick r:id="rId3" action="ppaction://hlinksldjump" tooltip="ppaction://hlinksldjumpslide71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24"/>
              </a:rPr>
              <a:t>государственное автономное профессиональное образовательное учреждение Самарской области «Колледж технического и художественного образования </a:t>
            </a:r>
            <a:r>
              <a:rPr lang="ru-RU" u="sng">
                <a:hlinkClick r:id="rId4" action="ppaction://hlinksldjump" tooltip="ppaction://hlinksldjumpslide124"/>
              </a:rPr>
              <a:t>г.Тольятти</a:t>
            </a:r>
            <a:r>
              <a:rPr lang="ru-RU" u="sng">
                <a:hlinkClick r:id="rId4" action="ppaction://hlinksldjump" tooltip="ppaction://hlinksldjumpslide124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16"/>
              </a:rPr>
              <a:t>государственное </a:t>
            </a:r>
            <a:r>
              <a:rPr lang="ru-RU" u="sng">
                <a:hlinkClick r:id="rId5" action="ppaction://hlinksldjump" tooltip="ppaction://hlinksldjumpslide116"/>
              </a:rPr>
              <a:t>бюджетное профессиональное учреждение Самарской области "Колледж гуманитарных и социально-педагогических дисциплин имени Святителя Алексия, Митрополита </a:t>
            </a:r>
            <a:r>
              <a:rPr lang="ru-RU" u="sng">
                <a:hlinkClick r:id="rId5" action="ppaction://hlinksldjump" tooltip="ppaction://hlinksldjumpslide116"/>
              </a:rPr>
              <a:t>Московского»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20"/>
              </a:rPr>
              <a:t>государственное бюджетное профессиональное образовательное учреждение Самарской области «Тольяттинский социально-экономический колледж»</a:t>
            </a:r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 bwMode="auto">
          <a:xfrm>
            <a:off x="372574" y="1150178"/>
            <a:ext cx="7716474" cy="906940"/>
            <a:chOff x="3586758" y="5466070"/>
            <a:chExt cx="7716474" cy="906940"/>
          </a:xfrm>
        </p:grpSpPr>
        <p:grpSp>
          <p:nvGrpSpPr>
            <p:cNvPr id="7" name="Group 57"/>
            <p:cNvGrpSpPr/>
            <p:nvPr/>
          </p:nvGrpSpPr>
          <p:grpSpPr bwMode="auto">
            <a:xfrm>
              <a:off x="3586758" y="5466070"/>
              <a:ext cx="7704856" cy="906940"/>
              <a:chOff x="1296" y="1824"/>
              <a:chExt cx="2976" cy="432"/>
            </a:xfrm>
            <a:solidFill>
              <a:srgbClr val="7030A0"/>
            </a:solidFill>
          </p:grpSpPr>
          <p:sp>
            <p:nvSpPr>
              <p:cNvPr id="30" name="AutoShape 58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AutoShape 5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Text Box 60"/>
              <p:cNvSpPr txBox="1">
                <a:spLocks noChangeArrowheads="1"/>
              </p:cNvSpPr>
              <p:nvPr/>
            </p:nvSpPr>
            <p:spPr bwMode="gray">
              <a:xfrm>
                <a:off x="1666" y="1946"/>
                <a:ext cx="2528" cy="233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ОДА (на кресле-коляске) 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7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400">
                    <a:solidFill>
                      <a:schemeClr val="bg1"/>
                    </a:solidFill>
                  </a:rPr>
                  <a:t>6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Рисунок 37" descr="https://pandia.ru/text/80/648/images/img3_126.jpg"/>
            <p:cNvPicPr/>
            <p:nvPr/>
          </p:nvPicPr>
          <p:blipFill>
            <a:blip r:embed="rId2"/>
            <a:srcRect l="0" t="1881" r="74976" b="0"/>
            <a:stretch/>
          </p:blipFill>
          <p:spPr bwMode="auto">
            <a:xfrm>
              <a:off x="10822537" y="5712596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Прямоугольник 12"/>
          <p:cNvSpPr/>
          <p:nvPr/>
        </p:nvSpPr>
        <p:spPr bwMode="auto">
          <a:xfrm>
            <a:off x="407573" y="2265054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3" action="ppaction://hlinksldjump" tooltip="ppaction://hlinksldjumpslide65"/>
              </a:rPr>
              <a:t>государственное </a:t>
            </a:r>
            <a:r>
              <a:rPr lang="ru-RU" u="sng">
                <a:hlinkClick r:id="rId3" action="ppaction://hlinksldjump" tooltip="ppaction://hlinksldjumpslide65"/>
              </a:rPr>
              <a:t>бюджетное профессиональное образовательное учреждение Самарской области «</a:t>
            </a:r>
            <a:r>
              <a:rPr lang="ru-RU" u="sng">
                <a:hlinkClick r:id="rId3" action="ppaction://hlinksldjump" tooltip="ppaction://hlinksldjumpslide65"/>
              </a:rPr>
              <a:t>Отрадненский</a:t>
            </a:r>
            <a:r>
              <a:rPr lang="ru-RU" u="sng">
                <a:hlinkClick r:id="rId3" action="ppaction://hlinksldjump" tooltip="ppaction://hlinksldjumpslide65"/>
              </a:rPr>
              <a:t> нефтяной техникум</a:t>
            </a:r>
            <a:r>
              <a:rPr lang="ru-RU" u="sng">
                <a:hlinkClick r:id="rId3" action="ppaction://hlinksldjump" tooltip="ppaction://hlinksldjumpslide6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Юго-Западное </a:t>
            </a:r>
            <a:r>
              <a:rPr lang="ru-RU">
                <a:latin typeface="Arial Black"/>
              </a:rPr>
              <a:t>территориальное </a:t>
            </a:r>
            <a:r>
              <a:rPr lang="ru-RU">
                <a:latin typeface="Arial Black"/>
              </a:rPr>
              <a:t>управление</a:t>
            </a:r>
            <a:endParaRPr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 u="sng">
                <a:hlinkClick r:id="rId4" action="ppaction://hlinksldjump" tooltip="ppaction://hlinksldjumpslide100"/>
              </a:rPr>
              <a:t>государственное бюджетное профессиональное образовательное учреждение Самарской области </a:t>
            </a:r>
            <a:endParaRPr/>
          </a:p>
          <a:p>
            <a:pPr>
              <a:defRPr/>
            </a:pPr>
            <a:r>
              <a:rPr lang="ru-RU" u="sng">
                <a:hlinkClick r:id="rId4" action="ppaction://hlinksldjump" tooltip="ppaction://hlinksldjumpslide100"/>
              </a:rPr>
              <a:t>«</a:t>
            </a:r>
            <a:r>
              <a:rPr lang="ru-RU" u="sng">
                <a:hlinkClick r:id="rId4" action="ppaction://hlinksldjump" tooltip="ppaction://hlinksldjumpslide100"/>
              </a:rPr>
              <a:t>Чапаевский губернский колледж им. О. </a:t>
            </a:r>
            <a:r>
              <a:rPr lang="ru-RU" u="sng">
                <a:hlinkClick r:id="rId4" action="ppaction://hlinksldjump" tooltip="ppaction://hlinksldjumpslide100"/>
              </a:rPr>
              <a:t>Колычева</a:t>
            </a:r>
            <a:r>
              <a:rPr lang="ru-RU" u="sng">
                <a:hlinkClick r:id="rId4" action="ppaction://hlinksldjump" tooltip="ppaction://hlinksldjumpslide100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3202574" y="1421933"/>
            <a:ext cx="8798080" cy="176441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406866" y="189562"/>
            <a:ext cx="9215974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</a:t>
            </a:r>
            <a:r>
              <a:rPr lang="ru-RU" sz="2000"/>
              <a:t>области</a:t>
            </a:r>
            <a:br>
              <a:rPr lang="ru-RU" sz="2000"/>
            </a:br>
            <a:r>
              <a:rPr lang="ru-RU" sz="2000"/>
              <a:t>"</a:t>
            </a:r>
            <a:r>
              <a:rPr lang="ru-RU" sz="2000"/>
              <a:t>Сызранский</a:t>
            </a:r>
            <a:r>
              <a:rPr lang="ru-RU" sz="2000"/>
              <a:t> колледж искусств и культуры </a:t>
            </a:r>
            <a:r>
              <a:rPr lang="ru-RU" sz="2000"/>
              <a:t>им.О.Н.Носцовой</a:t>
            </a:r>
            <a:r>
              <a:rPr lang="ru-RU" sz="2000"/>
              <a:t>" </a:t>
            </a:r>
            <a:endParaRPr lang="en-US" sz="12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246464" y="1653645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54.02.01 Дизайн (по отраслям) </a:t>
            </a:r>
            <a:r>
              <a:rPr lang="ru-RU" sz="1600">
                <a:latin typeface="Arial Black"/>
              </a:rPr>
              <a:t> 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3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54.02.02 </a:t>
            </a:r>
            <a:r>
              <a:rPr lang="ru-RU" sz="1600">
                <a:latin typeface="Arial Black"/>
              </a:rPr>
              <a:t>Декоративно-прикладное искусство и народные промыслы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(</a:t>
            </a:r>
            <a:r>
              <a:rPr lang="ru-RU" sz="1600">
                <a:latin typeface="Arial Black"/>
              </a:rPr>
              <a:t>по видам)</a:t>
            </a:r>
            <a:r>
              <a:rPr lang="ru-RU" sz="1600"/>
              <a:t> </a:t>
            </a:r>
            <a:endParaRPr lang="ru-RU" sz="1600"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703513" y="1340768"/>
            <a:ext cx="173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Arial Narrow"/>
              </a:rPr>
              <a:t>Логотип ПОО</a:t>
            </a:r>
            <a:endParaRPr lang="en-US">
              <a:solidFill>
                <a:schemeClr val="bg1"/>
              </a:solidFill>
              <a:latin typeface="Arial Narrow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06866" y="6424793"/>
            <a:ext cx="1202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446001, Самарская область, </a:t>
            </a:r>
            <a:r>
              <a:rPr lang="ru-RU">
                <a:solidFill>
                  <a:schemeClr val="bg1"/>
                </a:solidFill>
              </a:rPr>
              <a:t>г.Сызрань</a:t>
            </a:r>
            <a:r>
              <a:rPr lang="ru-RU">
                <a:solidFill>
                  <a:schemeClr val="bg1"/>
                </a:solidFill>
              </a:rPr>
              <a:t>, Лодочный пер., </a:t>
            </a:r>
            <a:r>
              <a:rPr lang="ru-RU">
                <a:solidFill>
                  <a:schemeClr val="bg1"/>
                </a:solidFill>
              </a:rPr>
              <a:t>22    тел.  +</a:t>
            </a:r>
            <a:r>
              <a:rPr lang="ru-RU">
                <a:solidFill>
                  <a:schemeClr val="bg1"/>
                </a:solidFill>
              </a:rPr>
              <a:t>7 846 498-45-07 </a:t>
            </a:r>
            <a:endParaRPr lang="en-US">
              <a:solidFill>
                <a:schemeClr val="bg1"/>
              </a:solidFill>
              <a:latin typeface="Arial Narrow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462597" y="1525434"/>
            <a:ext cx="2254696" cy="1825154"/>
            <a:chOff x="2838100" y="1507418"/>
            <a:chExt cx="2254696" cy="1825154"/>
          </a:xfrm>
        </p:grpSpPr>
        <p:sp>
          <p:nvSpPr>
            <p:cNvPr id="8910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912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2" name="Рисунок 5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http://qrcoder.ru/code/?https%3A%2F%2Fszr-coll-isk.ru%2Fapplicants%2Fthe_admissions_committee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37892"/>
            <a:ext cx="851783" cy="851783"/>
          </a:xfrm>
          <a:prstGeom prst="rect">
            <a:avLst/>
          </a:prstGeom>
          <a:noFill/>
        </p:spPr>
      </p:pic>
      <p:grpSp>
        <p:nvGrpSpPr>
          <p:cNvPr id="40" name="Группа 39"/>
          <p:cNvGrpSpPr/>
          <p:nvPr/>
        </p:nvGrpSpPr>
        <p:grpSpPr bwMode="auto">
          <a:xfrm>
            <a:off x="434747" y="3790195"/>
            <a:ext cx="2345741" cy="1825154"/>
            <a:chOff x="3330087" y="1478958"/>
            <a:chExt cx="2345741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>
            <a:blip r:embed="rId4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Прямоугольник 58"/>
          <p:cNvSpPr/>
          <p:nvPr/>
        </p:nvSpPr>
        <p:spPr bwMode="auto">
          <a:xfrm>
            <a:off x="3301626" y="3716435"/>
            <a:ext cx="8546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53.02.03 </a:t>
            </a:r>
            <a:r>
              <a:rPr lang="ru-RU" sz="1600">
                <a:latin typeface="Arial Black"/>
              </a:rPr>
              <a:t>Инструментальное исполнительство (по видам </a:t>
            </a:r>
            <a:r>
              <a:rPr lang="ru-RU" sz="1600">
                <a:latin typeface="Arial Black"/>
              </a:rPr>
              <a:t>инструментов)</a:t>
            </a:r>
            <a:endParaRPr lang="ru-RU" sz="1600" b="1"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</a:t>
            </a:r>
            <a:r>
              <a:rPr lang="ru-RU" sz="1600">
                <a:latin typeface="Arial Black"/>
              </a:rPr>
              <a:t>Дизайн (по отраслям)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 </a:t>
            </a:r>
            <a:r>
              <a:rPr lang="ru-RU" sz="1600">
                <a:latin typeface="Arial Black"/>
              </a:rPr>
              <a:t>Декоративно-прикладное искусство и народные промыслы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(</a:t>
            </a:r>
            <a:r>
              <a:rPr lang="ru-RU" sz="1600">
                <a:latin typeface="Arial Black"/>
              </a:rPr>
              <a:t>по видам)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3163808" y="3466680"/>
            <a:ext cx="8856219" cy="246089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6550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latin typeface="Arial Narrow"/>
              </a:rPr>
              <a:t>443035, г.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latin typeface="Arial Narrow"/>
              </a:rPr>
              <a:t>Самара ,ул</a:t>
            </a:r>
            <a:r>
              <a:rPr lang="ru-RU">
                <a:solidFill>
                  <a:schemeClr val="bg1">
                    <a:lumMod val="95000"/>
                  </a:schemeClr>
                </a:solidFill>
                <a:latin typeface="Arial Narrow"/>
              </a:rPr>
              <a:t>. Нагорная, дом </a:t>
            </a:r>
            <a:r>
              <a:rPr lang="ru-RU">
                <a:solidFill>
                  <a:schemeClr val="bg1">
                    <a:lumMod val="95000"/>
                  </a:schemeClr>
                </a:solidFill>
                <a:latin typeface="Arial Narrow"/>
              </a:rPr>
              <a:t>128   тел.  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Arial Narrow"/>
              </a:rPr>
              <a:t>+</a:t>
            </a:r>
            <a:r>
              <a:rPr lang="en-US">
                <a:solidFill>
                  <a:schemeClr val="bg1">
                    <a:lumMod val="95000"/>
                  </a:schemeClr>
                </a:solidFill>
                <a:latin typeface="Arial Narrow"/>
              </a:rPr>
              <a:t>7 846 956-54-47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 bwMode="auto">
          <a:xfrm>
            <a:off x="452229" y="1595834"/>
            <a:ext cx="2327552" cy="1825154"/>
            <a:chOff x="2838100" y="1532086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8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 bwMode="auto"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2988795" y="1854635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</a:t>
            </a:r>
            <a:r>
              <a:rPr lang="ru-RU" sz="1600">
                <a:latin typeface="Arial Black"/>
              </a:rPr>
              <a:t>Социальная </a:t>
            </a:r>
            <a:r>
              <a:rPr lang="ru-RU" sz="1600">
                <a:latin typeface="Arial Black"/>
              </a:rPr>
              <a:t>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907477" y="4387562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</a:t>
            </a:r>
            <a:r>
              <a:rPr lang="ru-RU" sz="1600">
                <a:latin typeface="Arial Black"/>
              </a:rPr>
              <a:t>Социальная </a:t>
            </a:r>
            <a:r>
              <a:rPr lang="ru-RU" sz="1600">
                <a:latin typeface="Arial Black"/>
              </a:rPr>
              <a:t>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2779781" y="4063439"/>
            <a:ext cx="8660035" cy="198782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2885591" y="1427150"/>
            <a:ext cx="8539001" cy="200578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"Самарский металлургический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787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443035, г.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Самара ,ул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. Нагорная, дом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128    тел.  </a:t>
            </a: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+</a:t>
            </a:r>
            <a:r>
              <a:rPr lang="en-US">
                <a:solidFill>
                  <a:schemeClr val="bg1">
                    <a:lumMod val="95000"/>
                  </a:schemeClr>
                </a:solidFill>
                <a:cs typeface="Arial"/>
              </a:rPr>
              <a:t>7 846 956-54-47</a:t>
            </a:r>
            <a:endParaRPr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qrcoder.ru/code/?https%3A%2F%2Fcamek.ru%2Findex.php%2Fabiturientu%2Fsvedeniya-o-nabore-abiturientov-s-invalidnostyu-i-ovz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67576" y="222407"/>
            <a:ext cx="853200" cy="8532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2825955" y="2339528"/>
            <a:ext cx="8754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</a:t>
            </a:r>
            <a:r>
              <a:rPr lang="ru-RU" sz="1600">
                <a:latin typeface="Arial Black"/>
              </a:rPr>
              <a:t>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43.01.09 </a:t>
            </a:r>
            <a:r>
              <a:rPr lang="ru-RU" sz="1600">
                <a:latin typeface="Arial Black"/>
              </a:rPr>
              <a:t>Повар, </a:t>
            </a:r>
            <a:r>
              <a:rPr lang="ru-RU" sz="1600">
                <a:latin typeface="Arial Black"/>
              </a:rPr>
              <a:t>кондитер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endParaRPr lang="ru-RU" sz="1600"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335360" y="2140642"/>
            <a:ext cx="2254696" cy="1825154"/>
            <a:chOff x="2838100" y="1507418"/>
            <a:chExt cx="2254696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8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0" name="Рисунок 29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2572418" y="1969343"/>
            <a:ext cx="8856219" cy="289981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"</a:t>
            </a:r>
            <a:r>
              <a:rPr lang="ru-RU" sz="2000"/>
              <a:t>Новокуйбышевский</a:t>
            </a:r>
            <a:r>
              <a:rPr lang="ru-RU" sz="2000"/>
              <a:t> гуманитарно-технологический колледж" 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917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г.Новокуйбышевск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ул.Успенского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2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 тел. +7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846 356-42-54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 bwMode="auto">
          <a:xfrm>
            <a:off x="452229" y="1595834"/>
            <a:ext cx="2327552" cy="1825154"/>
            <a:chOff x="2838100" y="1532086"/>
            <a:chExt cx="2327552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8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2"/>
              <p:cNvSpPr>
                <a:spLocks noChangeArrowheads="1"/>
              </p:cNvSpPr>
              <p:nvPr/>
            </p:nvSpPr>
            <p:spPr bwMode="gray">
              <a:xfrm>
                <a:off x="4247" y="1749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 bwMode="auto">
          <a:xfrm>
            <a:off x="423652" y="4144776"/>
            <a:ext cx="2345741" cy="1825154"/>
            <a:chOff x="3330087" y="1478958"/>
            <a:chExt cx="2345741" cy="1825154"/>
          </a:xfrm>
        </p:grpSpPr>
        <p:sp>
          <p:nvSpPr>
            <p:cNvPr id="6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 bwMode="auto">
          <a:xfrm>
            <a:off x="2879655" y="12452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           Экономика </a:t>
            </a:r>
            <a:r>
              <a:rPr lang="ru-RU" sz="1600">
                <a:latin typeface="Arial Black"/>
              </a:rPr>
              <a:t>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44.02.01</a:t>
            </a:r>
            <a:r>
              <a:rPr lang="ru-RU" sz="1600">
                <a:latin typeface="Arial Black"/>
              </a:rPr>
              <a:t>	Дошкольное </a:t>
            </a:r>
            <a:r>
              <a:rPr lang="ru-RU" sz="1600">
                <a:latin typeface="Arial Black"/>
              </a:rPr>
              <a:t>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44.02.02</a:t>
            </a:r>
            <a:r>
              <a:rPr lang="ru-RU" sz="1600">
                <a:latin typeface="Arial Black"/>
              </a:rPr>
              <a:t>	Преподавание в начальных </a:t>
            </a:r>
            <a:r>
              <a:rPr lang="ru-RU" sz="1600">
                <a:latin typeface="Arial Black"/>
              </a:rPr>
              <a:t>классах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</a:t>
            </a:r>
            <a:r>
              <a:rPr lang="ru-RU" sz="1600"/>
              <a:t>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</a:t>
            </a:r>
            <a:r>
              <a:rPr lang="ru-RU" sz="1600">
                <a:latin typeface="Arial Black"/>
              </a:rPr>
              <a:t>	Информационные системы и </a:t>
            </a:r>
            <a:r>
              <a:rPr lang="ru-RU" sz="1600">
                <a:latin typeface="Arial Black"/>
              </a:rPr>
              <a:t>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/>
              <a:t> </a:t>
            </a:r>
            <a:r>
              <a:rPr lang="ru-RU" sz="1600">
                <a:latin typeface="Arial Black"/>
              </a:rPr>
              <a:t>40.02.04</a:t>
            </a:r>
            <a:r>
              <a:rPr lang="ru-RU" sz="1600">
                <a:latin typeface="Arial Black"/>
              </a:rPr>
              <a:t>	</a:t>
            </a:r>
            <a:r>
              <a:rPr lang="ru-RU" sz="1600">
                <a:latin typeface="Arial Black"/>
              </a:rPr>
              <a:t>Юриспруденция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904646" y="3875764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           Экономика </a:t>
            </a:r>
            <a:r>
              <a:rPr lang="ru-RU" sz="1600">
                <a:latin typeface="Arial Black"/>
              </a:rPr>
              <a:t>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44.02.01</a:t>
            </a:r>
            <a:r>
              <a:rPr lang="ru-RU" sz="1600">
                <a:latin typeface="Arial Black"/>
              </a:rPr>
              <a:t>	Дошкольное </a:t>
            </a:r>
            <a:r>
              <a:rPr lang="ru-RU" sz="1600">
                <a:latin typeface="Arial Black"/>
              </a:rPr>
              <a:t>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44.02.02</a:t>
            </a:r>
            <a:r>
              <a:rPr lang="ru-RU" sz="1600">
                <a:latin typeface="Arial Black"/>
              </a:rPr>
              <a:t>	Преподавание в начальных </a:t>
            </a:r>
            <a:r>
              <a:rPr lang="ru-RU" sz="1600">
                <a:latin typeface="Arial Black"/>
              </a:rPr>
              <a:t>классах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</a:t>
            </a:r>
            <a:r>
              <a:rPr lang="ru-RU" sz="1600"/>
              <a:t>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</a:t>
            </a:r>
            <a:r>
              <a:rPr lang="ru-RU" sz="1600">
                <a:latin typeface="Arial Black"/>
              </a:rPr>
              <a:t>	Информационные системы и </a:t>
            </a:r>
            <a:r>
              <a:rPr lang="ru-RU" sz="1600">
                <a:latin typeface="Arial Black"/>
              </a:rPr>
              <a:t>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40.02.04	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715841" y="3838158"/>
            <a:ext cx="8856219" cy="248919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2708070" y="1309357"/>
            <a:ext cx="8856219" cy="24246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"</a:t>
            </a:r>
            <a:r>
              <a:rPr lang="ru-RU" sz="2000"/>
              <a:t>Новокуйбышевский</a:t>
            </a:r>
            <a:r>
              <a:rPr lang="ru-RU" sz="2000"/>
              <a:t> гуманитарно-технологический колледж" 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9242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г.Новокуйбышевск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ул.Успенского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2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 тел.+7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846 356-42-54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05066" y="1206367"/>
            <a:ext cx="87541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           Экономика </a:t>
            </a:r>
            <a:r>
              <a:rPr lang="ru-RU" sz="1600">
                <a:latin typeface="Arial Black"/>
              </a:rPr>
              <a:t>и бухгалтерский учет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44.02.01</a:t>
            </a:r>
            <a:r>
              <a:rPr lang="ru-RU" sz="1600">
                <a:latin typeface="Arial Black"/>
              </a:rPr>
              <a:t>	Дошкольное </a:t>
            </a:r>
            <a:r>
              <a:rPr lang="ru-RU" sz="1600">
                <a:latin typeface="Arial Black"/>
              </a:rPr>
              <a:t>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44.02.02</a:t>
            </a:r>
            <a:r>
              <a:rPr lang="ru-RU" sz="1600">
                <a:latin typeface="Arial Black"/>
              </a:rPr>
              <a:t>	Преподавание в начальных </a:t>
            </a:r>
            <a:r>
              <a:rPr lang="ru-RU" sz="1600">
                <a:latin typeface="Arial Black"/>
              </a:rPr>
              <a:t>классах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</a:t>
            </a:r>
            <a:r>
              <a:rPr lang="ru-RU" sz="1600"/>
              <a:t>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43.02.15</a:t>
            </a:r>
            <a:r>
              <a:rPr lang="ru-RU" sz="1600">
                <a:latin typeface="Arial Black"/>
              </a:rPr>
              <a:t>	Поварское и кондитерское </a:t>
            </a:r>
            <a:r>
              <a:rPr lang="ru-RU" sz="1600">
                <a:latin typeface="Arial Black"/>
              </a:rPr>
              <a:t>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40.02.04	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 lang="ru-RU" sz="160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01178" y="3890642"/>
            <a:ext cx="8754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</a:t>
            </a:r>
            <a:r>
              <a:rPr lang="ru-RU" sz="1600">
                <a:latin typeface="Arial Black"/>
              </a:rPr>
              <a:t>	Дошкольное </a:t>
            </a:r>
            <a:r>
              <a:rPr lang="ru-RU" sz="1600">
                <a:latin typeface="Arial Black"/>
              </a:rPr>
              <a:t>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44.02.02</a:t>
            </a:r>
            <a:r>
              <a:rPr lang="ru-RU" sz="1600">
                <a:latin typeface="Arial Black"/>
              </a:rPr>
              <a:t>	Преподавание в начальных </a:t>
            </a:r>
            <a:r>
              <a:rPr lang="ru-RU" sz="1600">
                <a:latin typeface="Arial Black"/>
              </a:rPr>
              <a:t>классах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3</a:t>
            </a:r>
            <a:r>
              <a:rPr lang="ru-RU" sz="1600"/>
              <a:t>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</a:t>
            </a:r>
            <a:r>
              <a:rPr lang="ru-RU" sz="1600">
                <a:latin typeface="Arial Black"/>
              </a:rPr>
              <a:t>	Информационные системы и </a:t>
            </a:r>
            <a:r>
              <a:rPr lang="ru-RU" sz="1600">
                <a:latin typeface="Arial Black"/>
              </a:rPr>
              <a:t>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40.02.04	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43.01.01</a:t>
            </a:r>
            <a:r>
              <a:rPr lang="ru-RU" sz="1600">
                <a:latin typeface="Arial Black"/>
              </a:rPr>
              <a:t>	</a:t>
            </a:r>
            <a:r>
              <a:rPr lang="ru-RU" sz="1600">
                <a:latin typeface="Arial Black"/>
              </a:rPr>
              <a:t>официант, бармен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pic>
        <p:nvPicPr>
          <p:cNvPr id="3074" name="Picture 2" descr="http://qrcoder.ru/code/?https%3A%2F%2Fnggtk.ru%2Fabiturientam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11089" y="232539"/>
            <a:ext cx="853200" cy="8532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 bwMode="auto">
          <a:xfrm>
            <a:off x="434553" y="1646795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9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Группа 35"/>
          <p:cNvGrpSpPr/>
          <p:nvPr/>
        </p:nvGrpSpPr>
        <p:grpSpPr bwMode="auto">
          <a:xfrm>
            <a:off x="450303" y="4181215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8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94901" y="3859019"/>
            <a:ext cx="8805204" cy="25549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43886" y="1221723"/>
            <a:ext cx="8856219" cy="25166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78359" y="1065910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/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2">
                      <a:gamma val="0"/>
                      <a:tint val="60784"/>
                      <a:invGamm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1</a:t>
                </a:r>
                <a:endParaRPr/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348017" y="187672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85"/>
              </a:rPr>
              <a:t>государственное </a:t>
            </a:r>
            <a:r>
              <a:rPr lang="ru-RU" u="sng">
                <a:hlinkClick r:id="rId3" action="ppaction://hlinksldjump" tooltip="ppaction://hlinksldjumpslide85"/>
              </a:rPr>
              <a:t>бюджетное профессиональное образовательное учреждение Самарской области «Технологический колледж </a:t>
            </a:r>
            <a:r>
              <a:rPr lang="ru-RU" u="sng">
                <a:hlinkClick r:id="rId3" action="ppaction://hlinksldjump" tooltip="ppaction://hlinksldjumpslide85"/>
              </a:rPr>
              <a:t>им.Н.Д.Кузнецова</a:t>
            </a:r>
            <a:r>
              <a:rPr lang="ru-RU" u="sng">
                <a:hlinkClick r:id="rId3" action="ppaction://hlinksldjump" tooltip="ppaction://hlinksldjumpslide8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54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54"/>
              </a:rPr>
              <a:t>«Самарский </a:t>
            </a:r>
            <a:r>
              <a:rPr lang="ru-RU" u="sng">
                <a:hlinkClick r:id="rId4" action="ppaction://hlinksldjump" tooltip="ppaction://hlinksldjumpslide54"/>
              </a:rPr>
              <a:t>государственный колледж сервисных технологий и </a:t>
            </a:r>
            <a:r>
              <a:rPr lang="ru-RU" u="sng">
                <a:hlinkClick r:id="rId4" action="ppaction://hlinksldjump" tooltip="ppaction://hlinksldjumpslide54"/>
              </a:rPr>
              <a:t>дизайна»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09"/>
              </a:rPr>
              <a:t>государственное </a:t>
            </a:r>
            <a:r>
              <a:rPr lang="ru-RU" u="sng">
                <a:hlinkClick r:id="rId5" action="ppaction://hlinksldjump" tooltip="ppaction://hlinksldjumpslide109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109"/>
              </a:rPr>
              <a:t>«Самарский многопрофильный колледж им. Бартенева В.В.»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Тольяттинское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6" action="ppaction://hlinksldjump" tooltip="ppaction://hlinksldjumpslide50"/>
              </a:rPr>
              <a:t>государственное </a:t>
            </a:r>
            <a:r>
              <a:rPr lang="ru-RU" u="sng">
                <a:hlinkClick r:id="rId6" action="ppaction://hlinksldjump" tooltip="ppaction://hlinksldjumpslide50"/>
              </a:rPr>
              <a:t>автономное профессиональное образовательное учреждение Самарской области «Тольяттинский колледж сервисных технологий и предпринимательства</a:t>
            </a:r>
            <a:r>
              <a:rPr lang="ru-RU" u="sng">
                <a:hlinkClick r:id="rId6" action="ppaction://hlinksldjump" tooltip="ppaction://hlinksldjumpslide50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105"/>
              </a:rPr>
              <a:t>г</a:t>
            </a:r>
            <a:r>
              <a:rPr lang="ru-RU" u="sng">
                <a:hlinkClick r:id="rId7" action="ppaction://hlinksldjump" tooltip="ppaction://hlinksldjumpslide105"/>
              </a:rPr>
              <a:t>осударственное </a:t>
            </a:r>
            <a:r>
              <a:rPr lang="ru-RU" u="sng">
                <a:hlinkClick r:id="rId7" action="ppaction://hlinksldjump" tooltip="ppaction://hlinksldjumpslide105"/>
              </a:rPr>
              <a:t>автономное профессиональное образовательное учреждение Самарской области «Тольяттинский машиностроительный колледж»</a:t>
            </a:r>
            <a:endParaRPr lang="en-US">
              <a:latin typeface="Arial Narrow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445022,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г.о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. Тольятти, улица Ленина,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37     тел. 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+7 848 236-70-83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03222" y="1174205"/>
            <a:ext cx="90762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08.01.24      Мастер столярно-плотничных паркетных и стекольных работ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 </a:t>
            </a:r>
            <a:r>
              <a:rPr lang="ru-RU" sz="1600"/>
              <a:t> Срок обучения: 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43.02.15      Поварское и кондитерское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43.02.17      Технология индустрии красоты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43.01.09      Повар, кондитер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35.02.12      Садово-парковое и ландшафтное строительство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38.02.05      Товароведение и экспертиза качества потребительских товаров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     Информационные </a:t>
            </a:r>
            <a:r>
              <a:rPr lang="ru-RU" sz="1600">
                <a:latin typeface="Arial Black"/>
              </a:rPr>
              <a:t>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15.02.09       Аддитивные технологии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 marL="342900" indent="-342900">
              <a:buAutoNum type="arabicPlain" startAt="16909"/>
              <a:defRPr/>
            </a:pPr>
            <a:r>
              <a:rPr lang="ru-RU" sz="1600">
                <a:latin typeface="Arial Black"/>
              </a:rPr>
              <a:t>           Портной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17530           Рабочий зеленого строительства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специальное коррекционное, 8 вида Срок обучения: 1 год 10 месяцев </a:t>
            </a:r>
            <a:endParaRPr/>
          </a:p>
          <a:p>
            <a:pPr>
              <a:defRPr/>
            </a:pPr>
            <a:endParaRPr lang="ru-RU" sz="1600"/>
          </a:p>
          <a:p>
            <a:pPr marL="342900" indent="-342900">
              <a:buAutoNum type="arabicPlain" startAt="16909"/>
              <a:defRPr/>
            </a:pPr>
            <a:endParaRPr lang="ru-RU" sz="1600"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215589" y="1599158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9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101095"/>
            <a:ext cx="9052197" cy="52493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1077652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445022,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г.о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. Тольятти, улица Ленина,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37     тел. 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+7 848 236-70-83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03222" y="1560912"/>
            <a:ext cx="9076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43.02.16      Туризм и гостеприимство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      Информационные </a:t>
            </a:r>
            <a:r>
              <a:rPr lang="ru-RU" sz="1600">
                <a:latin typeface="Arial Black"/>
              </a:rPr>
              <a:t>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17530           Рабочий зеленого строительства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месяцев 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86006" y="1417398"/>
            <a:ext cx="9052197" cy="23847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 bwMode="auto">
          <a:xfrm>
            <a:off x="154116" y="1679386"/>
            <a:ext cx="2390643" cy="1825154"/>
            <a:chOff x="8210934" y="1625686"/>
            <a:chExt cx="2390643" cy="1825154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1" name="Рисунок 2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 bwMode="auto">
          <a:xfrm>
            <a:off x="2944469" y="4388462"/>
            <a:ext cx="8934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16909"/>
              <a:defRPr/>
            </a:pPr>
            <a:r>
              <a:rPr lang="ru-RU" sz="1600">
                <a:latin typeface="Arial Black"/>
              </a:rPr>
              <a:t>         Портной</a:t>
            </a:r>
            <a:endParaRPr/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17530         Рабочий зеленого строительства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месяцев </a:t>
            </a:r>
            <a:endParaRPr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686006" y="4220416"/>
            <a:ext cx="9052197" cy="16595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9" name="Группа 38"/>
          <p:cNvGrpSpPr/>
          <p:nvPr/>
        </p:nvGrpSpPr>
        <p:grpSpPr bwMode="auto">
          <a:xfrm>
            <a:off x="179790" y="3950572"/>
            <a:ext cx="2129642" cy="1825200"/>
            <a:chOff x="3390776" y="1592499"/>
            <a:chExt cx="2129642" cy="1825200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2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6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43" name="Рисунок 42" descr="https://pandia.ru/text/80/648/images/img3_126.jpg"/>
            <p:cNvPicPr/>
            <p:nvPr/>
          </p:nvPicPr>
          <p:blipFill>
            <a:blip r:embed="rId4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«Тольяттинский колледж сервисных технологий и предпринимательства»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814388" y="6457950"/>
            <a:ext cx="967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445022,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г.о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. Тольятти, улица Ленина,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37     тел. 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+7 848 236-70-83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776624" y="1340735"/>
            <a:ext cx="9076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38.02.05      Товароведение и экспертиза качества потребительских товаров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     Информационные </a:t>
            </a:r>
            <a:r>
              <a:rPr lang="ru-RU" sz="1600">
                <a:latin typeface="Arial Black"/>
              </a:rPr>
              <a:t>системы и </a:t>
            </a:r>
            <a:r>
              <a:rPr lang="ru-RU" sz="1600">
                <a:latin typeface="Arial Black"/>
              </a:rPr>
              <a:t>программирование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 </a:t>
            </a:r>
            <a:r>
              <a:rPr lang="ru-RU" sz="1600">
                <a:latin typeface="Arial Black"/>
              </a:rPr>
              <a:t>                   (в </a:t>
            </a:r>
            <a:r>
              <a:rPr lang="ru-RU" sz="1600">
                <a:latin typeface="Arial Black"/>
              </a:rPr>
              <a:t>т.ч</a:t>
            </a:r>
            <a:r>
              <a:rPr lang="ru-RU" sz="1600">
                <a:latin typeface="Arial Black"/>
              </a:rPr>
              <a:t>. для лиц на кресле-коляске)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16909           Портной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месяцев 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12412" y="1280701"/>
            <a:ext cx="9052197" cy="30353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2050" name="Picture 2" descr="http://qrcoder.ru/code/?http%3A%2F%2Fttstp.tgl.net.ru%2Fobuchenie-lits-s-ovz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885003" y="193309"/>
            <a:ext cx="853200" cy="85320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 bwMode="auto">
          <a:xfrm>
            <a:off x="292799" y="1412776"/>
            <a:ext cx="2345741" cy="1825154"/>
            <a:chOff x="3330087" y="1478958"/>
            <a:chExt cx="2345741" cy="1825154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8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 bwMode="auto">
          <a:xfrm>
            <a:off x="2954477" y="4791552"/>
            <a:ext cx="907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     Информационные </a:t>
            </a:r>
            <a:r>
              <a:rPr lang="ru-RU" sz="1600">
                <a:latin typeface="Arial Black"/>
              </a:rPr>
              <a:t>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2725299" y="4709746"/>
            <a:ext cx="9052197" cy="124083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41" name="Группа 40"/>
          <p:cNvGrpSpPr/>
          <p:nvPr/>
        </p:nvGrpSpPr>
        <p:grpSpPr bwMode="auto">
          <a:xfrm>
            <a:off x="214953" y="4394874"/>
            <a:ext cx="2327552" cy="1825154"/>
            <a:chOff x="2838100" y="1532086"/>
            <a:chExt cx="2327552" cy="1825154"/>
          </a:xfrm>
        </p:grpSpPr>
        <p:sp>
          <p:nvSpPr>
            <p:cNvPr id="4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3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6" name="Рисунок 45" descr="https://pandia.ru/text/80/648/images/img3_126.jpg"/>
            <p:cNvPicPr/>
            <p:nvPr/>
          </p:nvPicPr>
          <p:blipFill>
            <a:blip r:embed="rId4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Нижний колонтитул 34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59945" y="184826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Обшаровский</a:t>
            </a:r>
            <a:r>
              <a:rPr lang="ru-RU" sz="2000"/>
              <a:t> государственный техникум </a:t>
            </a:r>
            <a:r>
              <a:rPr lang="ru-RU" sz="2000"/>
              <a:t>им.В.И.Суркова</a:t>
            </a:r>
            <a:r>
              <a:rPr lang="ru-RU" sz="2000"/>
              <a:t>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445550, Самарская область, Приволжский район,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с.Обшаровка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ул. Советская 131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тел. +7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846 479-32-40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5547" y="2074241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93519" y="1861350"/>
            <a:ext cx="9052197" cy="11503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3074" name="Picture 2" descr="http://qrcoder.ru/code/?http%3A%2F%2Fgbpou-ogt.3dn.ru%2Findex%2Fabiturientam%2F0-21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860173" y="224438"/>
            <a:ext cx="853200" cy="853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2895547" y="4209544"/>
            <a:ext cx="9076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    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43638" y="3984825"/>
            <a:ext cx="9052197" cy="13002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170088" y="1523937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Группа 21"/>
          <p:cNvGrpSpPr/>
          <p:nvPr/>
        </p:nvGrpSpPr>
        <p:grpSpPr bwMode="auto">
          <a:xfrm>
            <a:off x="105497" y="3649497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4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</a:t>
            </a:r>
            <a:r>
              <a:rPr lang="ru-RU" sz="2000"/>
              <a:t>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Тольятти, ул. Комсомольская,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163,  тел. +7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848 226-01-15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603334" y="1607000"/>
            <a:ext cx="9052197" cy="39245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191344" y="1779098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Прямоугольник 40"/>
          <p:cNvSpPr/>
          <p:nvPr/>
        </p:nvSpPr>
        <p:spPr bwMode="auto">
          <a:xfrm>
            <a:off x="2769392" y="1700421"/>
            <a:ext cx="88209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08.01.18 Электромонтажник электронных сетей и электрооборудования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</a:t>
            </a:r>
            <a:r>
              <a:rPr lang="ru-RU" sz="1600"/>
              <a:t>2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11.02.16 </a:t>
            </a:r>
            <a:r>
              <a:rPr lang="ru-RU" sz="1600">
                <a:latin typeface="Arial Black"/>
              </a:rPr>
              <a:t>Монтаж, техническое обслуживание и ремонт электронных приборов и </a:t>
            </a:r>
            <a:r>
              <a:rPr lang="ru-RU" sz="1600">
                <a:latin typeface="Arial Black"/>
              </a:rPr>
              <a:t>устройств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11 </a:t>
            </a:r>
            <a:r>
              <a:rPr lang="ru-RU" sz="1600"/>
              <a:t>классов  Срок обучения: </a:t>
            </a:r>
            <a:r>
              <a:rPr lang="ru-RU" sz="1600"/>
              <a:t>3 года 10 </a:t>
            </a:r>
            <a:r>
              <a:rPr lang="ru-RU" sz="1600"/>
              <a:t>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 </a:t>
            </a:r>
            <a:r>
              <a:rPr lang="ru-RU" sz="1600">
                <a:latin typeface="Arial Black"/>
              </a:rPr>
              <a:t>                   </a:t>
            </a:r>
            <a:r>
              <a:rPr lang="ru-RU" sz="1600">
                <a:cs typeface="Arial"/>
              </a:rPr>
              <a:t>11 классов (заочно)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23.02.07 </a:t>
            </a:r>
            <a:r>
              <a:rPr lang="ru-RU" sz="1600">
                <a:latin typeface="Arial Black"/>
              </a:rPr>
              <a:t>Техническое обслуживание и ремонт двигателей, систем и агрегатов </a:t>
            </a:r>
            <a:r>
              <a:rPr lang="ru-RU" sz="1600">
                <a:latin typeface="Arial Black"/>
              </a:rPr>
              <a:t>автомобилей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3</a:t>
            </a:r>
            <a:r>
              <a:rPr lang="ru-RU" sz="1600"/>
              <a:t>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23.02.05 Эксплуатация транспортного электрооборудования и автоматики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классов, 11 классов  </a:t>
            </a:r>
            <a:r>
              <a:rPr lang="ru-RU" sz="1600"/>
              <a:t>Срок обучения: </a:t>
            </a:r>
            <a:r>
              <a:rPr lang="ru-RU" sz="1600"/>
              <a:t>3 </a:t>
            </a:r>
            <a:r>
              <a:rPr lang="ru-RU" sz="1600"/>
              <a:t>года 10 месяцев </a:t>
            </a:r>
            <a:endParaRPr/>
          </a:p>
        </p:txBody>
      </p:sp>
      <p:pic>
        <p:nvPicPr>
          <p:cNvPr id="2050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02331" y="213056"/>
            <a:ext cx="853200" cy="853201"/>
          </a:xfrm>
          <a:prstGeom prst="rect">
            <a:avLst/>
          </a:prstGeom>
          <a:noFill/>
        </p:spPr>
      </p:pic>
      <p:sp>
        <p:nvSpPr>
          <p:cNvPr id="53" name="Нижний колонтитул 52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443020 г. Самара, ул. </a:t>
            </a:r>
            <a:r>
              <a:rPr lang="ru-RU">
                <a:solidFill>
                  <a:schemeClr val="bg1"/>
                </a:solidFill>
              </a:rPr>
              <a:t>Галактионовская</a:t>
            </a:r>
            <a:r>
              <a:rPr lang="ru-RU">
                <a:solidFill>
                  <a:schemeClr val="bg1"/>
                </a:solidFill>
              </a:rPr>
              <a:t>, 37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 тел</a:t>
            </a:r>
            <a:r>
              <a:rPr lang="ru-RU">
                <a:solidFill>
                  <a:schemeClr val="bg1"/>
                </a:solidFill>
                <a:cs typeface="Arial"/>
              </a:rPr>
              <a:t>. </a:t>
            </a:r>
            <a:r>
              <a:rPr lang="ru-RU">
                <a:solidFill>
                  <a:schemeClr val="bg1"/>
                </a:solidFill>
              </a:rPr>
              <a:t>+7 846 332-41-84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466071" y="1248872"/>
            <a:ext cx="9052197" cy="22322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30"/>
          <p:cNvGrpSpPr/>
          <p:nvPr/>
        </p:nvGrpSpPr>
        <p:grpSpPr bwMode="auto">
          <a:xfrm>
            <a:off x="191344" y="1655966"/>
            <a:ext cx="2254696" cy="1825154"/>
            <a:chOff x="2838100" y="1507418"/>
            <a:chExt cx="2254696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" name="Прямоугольник 40"/>
          <p:cNvSpPr/>
          <p:nvPr/>
        </p:nvSpPr>
        <p:spPr bwMode="auto">
          <a:xfrm>
            <a:off x="2697282" y="1791855"/>
            <a:ext cx="8820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54.02.02 Декоративно-прикладное искусство и народные промыслы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16909 Портной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pic>
        <p:nvPicPr>
          <p:cNvPr id="2050" name="Picture 2" descr="http://qrcoder.ru/code/?https%3A%2F%2Fsgkstd.ru%2Fspecialnosti-i-professii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77445" y="185858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215553" y="4092296"/>
            <a:ext cx="2129642" cy="1825200"/>
            <a:chOff x="3390776" y="1592499"/>
            <a:chExt cx="2129642" cy="1825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21" name="Рисунок 20" descr="https://pandia.ru/text/80/648/images/img3_126.jpg"/>
            <p:cNvPicPr/>
            <p:nvPr/>
          </p:nvPicPr>
          <p:blipFill>
            <a:blip r:embed="rId5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703502" y="4484673"/>
            <a:ext cx="9052197" cy="101566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855111" y="4730140"/>
            <a:ext cx="874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16909 Портной 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требований к образованию нет, Срок </a:t>
            </a:r>
            <a:r>
              <a:rPr lang="ru-RU" sz="1600"/>
              <a:t>обучения: </a:t>
            </a:r>
            <a:r>
              <a:rPr lang="ru-RU" sz="1600"/>
              <a:t>1 год </a:t>
            </a:r>
            <a:r>
              <a:rPr lang="ru-RU" sz="1600"/>
              <a:t>10 месяцев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793924" y="1892518"/>
            <a:ext cx="9052197" cy="21237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0" name="Группа 69"/>
          <p:cNvGrpSpPr/>
          <p:nvPr/>
        </p:nvGrpSpPr>
        <p:grpSpPr bwMode="auto">
          <a:xfrm>
            <a:off x="300210" y="2032534"/>
            <a:ext cx="2345741" cy="1825154"/>
            <a:chOff x="3330087" y="1478958"/>
            <a:chExt cx="2345741" cy="1825154"/>
          </a:xfrm>
        </p:grpSpPr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2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3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4" name="Рисунок 53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Нижний колонтитул 38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3" action="ppaction://hlinksldjump" tooltip="ppaction://hlinksldjumpslide3"/>
              </a:rPr>
              <a:t>К оглавлению</a:t>
            </a:r>
            <a:endParaRPr lang="en-US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white">
          <a:xfrm>
            <a:off x="191344" y="200981"/>
            <a:ext cx="1000271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"Тольяттинский электротехнический техникум"</a:t>
            </a:r>
            <a:endParaRPr lang="en-US" sz="2000"/>
          </a:p>
        </p:txBody>
      </p:sp>
      <p:pic>
        <p:nvPicPr>
          <p:cNvPr id="42" name="Picture 2" descr="http://qrcoder.ru/code/?https%3A%2F%2Fwww.tlt-tet.ru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02331" y="213056"/>
            <a:ext cx="853200" cy="853201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 bwMode="auto">
          <a:xfrm>
            <a:off x="3119234" y="2169554"/>
            <a:ext cx="882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11.02.16 </a:t>
            </a:r>
            <a:r>
              <a:rPr lang="ru-RU" sz="1600">
                <a:latin typeface="Arial Black"/>
              </a:rPr>
              <a:t>Монтаж, техническое обслуживание и ремонт электронных приборов и </a:t>
            </a:r>
            <a:r>
              <a:rPr lang="ru-RU" sz="1600">
                <a:latin typeface="Arial Black"/>
              </a:rPr>
              <a:t>устройств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11 </a:t>
            </a:r>
            <a:r>
              <a:rPr lang="ru-RU" sz="1600"/>
              <a:t>классов  Срок обучения: </a:t>
            </a:r>
            <a:r>
              <a:rPr lang="ru-RU" sz="1600"/>
              <a:t>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43.02.16    </a:t>
            </a:r>
            <a:r>
              <a:rPr lang="ru-RU" sz="1600">
                <a:latin typeface="Arial Black"/>
              </a:rPr>
              <a:t>туризм и гостеприимство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11 классов  Срок обучения: 2 года 10 месяцев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Тольятти, ул. Комсомольская,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163,  тел. +7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848 226-01-15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"Самарский медицинский колледж им. </a:t>
            </a:r>
            <a:r>
              <a:rPr lang="ru-RU" sz="2000"/>
              <a:t>Н.Ляпиной</a:t>
            </a:r>
            <a:r>
              <a:rPr lang="ru-RU" sz="2000"/>
              <a:t>" 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0497661" y="7343228"/>
            <a:ext cx="853200" cy="8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 ул. Полевая,80,  тел. </a:t>
            </a:r>
            <a:r>
              <a:rPr lang="ru-RU">
                <a:solidFill>
                  <a:schemeClr val="bg1"/>
                </a:solidFill>
              </a:rPr>
              <a:t>+7 846 337-02-39 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621598" y="1410545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31.02.01 Лечебное дело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31.02.03 Лабораторная диагностика 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</a:t>
            </a:r>
            <a:r>
              <a:rPr lang="ru-RU" sz="1600"/>
              <a:t>Срок 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34.02.01 Сестринское дело </a:t>
            </a:r>
            <a:endParaRPr/>
          </a:p>
          <a:p>
            <a:pPr>
              <a:defRPr/>
            </a:pPr>
            <a:r>
              <a:rPr lang="ru-RU" sz="1600"/>
              <a:t>Образование: 9 </a:t>
            </a:r>
            <a:r>
              <a:rPr lang="ru-RU" sz="1600"/>
              <a:t>классов</a:t>
            </a:r>
            <a:r>
              <a:rPr lang="ru-RU" sz="1600"/>
              <a:t>,</a:t>
            </a:r>
            <a:r>
              <a:rPr lang="ru-RU" sz="1600"/>
              <a:t> </a:t>
            </a:r>
            <a:r>
              <a:rPr lang="ru-RU" sz="1600"/>
              <a:t>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378539" y="1372949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2495600" y="4653136"/>
            <a:ext cx="9052197" cy="15841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646262" y="4856216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31.02.03 Лабораторная </a:t>
            </a:r>
            <a:r>
              <a:rPr lang="ru-RU" sz="1600">
                <a:latin typeface="Arial Black"/>
              </a:rPr>
              <a:t>диагностика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34.02.01 Сестринское дело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grpSp>
        <p:nvGrpSpPr>
          <p:cNvPr id="63" name="Группа 62"/>
          <p:cNvGrpSpPr/>
          <p:nvPr/>
        </p:nvGrpSpPr>
        <p:grpSpPr bwMode="auto">
          <a:xfrm>
            <a:off x="0" y="1282799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284984"/>
            <a:ext cx="9052197" cy="111862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2639615" y="3525187"/>
            <a:ext cx="8711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31.02.03 Лабораторная </a:t>
            </a:r>
            <a:r>
              <a:rPr lang="ru-RU" sz="1600">
                <a:latin typeface="Arial Black"/>
              </a:rPr>
              <a:t>диагностика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pic>
        <p:nvPicPr>
          <p:cNvPr id="3074" name="Picture 2" descr="http://qrcoder.ru/code/?http%3A%2F%2Fwww.smedk.ru%2F%3Fpage_id%3D38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27487" y="243135"/>
            <a:ext cx="853200" cy="8532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Полевая, 80,  тел. </a:t>
            </a:r>
            <a:r>
              <a:rPr lang="ru-RU">
                <a:solidFill>
                  <a:schemeClr val="bg1"/>
                </a:solidFill>
              </a:rPr>
              <a:t>+7 846 337-02-39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5" name="Группа 21"/>
          <p:cNvGrpSpPr/>
          <p:nvPr/>
        </p:nvGrpSpPr>
        <p:grpSpPr bwMode="auto">
          <a:xfrm>
            <a:off x="0" y="2857809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45"/>
          <p:cNvGrpSpPr/>
          <p:nvPr/>
        </p:nvGrpSpPr>
        <p:grpSpPr bwMode="auto">
          <a:xfrm>
            <a:off x="44902" y="4602476"/>
            <a:ext cx="2345741" cy="1825154"/>
            <a:chOff x="3330087" y="1478958"/>
            <a:chExt cx="2345741" cy="1825154"/>
          </a:xfrm>
        </p:grpSpPr>
        <p:sp>
          <p:nvSpPr>
            <p:cNvPr id="5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4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>
            <a:blip r:embed="rId5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образовательное учреждение Самарской области «Самарский машиностроительный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 Антонова-Овсеенко, 85,  тел. </a:t>
            </a:r>
            <a:r>
              <a:rPr lang="ru-RU">
                <a:solidFill>
                  <a:schemeClr val="bg1"/>
                </a:solidFill>
              </a:rPr>
              <a:t>+7 846 229-78-12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545012" y="1180167"/>
            <a:ext cx="9505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13.02.11 Техническая эксплуатация и обслуживание электрического и электромеханического оборудования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Срок </a:t>
            </a:r>
            <a:r>
              <a:rPr lang="ru-RU" sz="1600"/>
              <a:t>обучения: </a:t>
            </a:r>
            <a:r>
              <a:rPr lang="ru-RU" sz="1600"/>
              <a:t>3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15.01.31 Мастер контрольно-измерительных приборов и автоматики</a:t>
            </a:r>
            <a:endParaRPr/>
          </a:p>
          <a:p>
            <a:pPr>
              <a:defRPr/>
            </a:pPr>
            <a:r>
              <a:rPr lang="ru-RU" sz="1600"/>
              <a:t>Образование: 9 классов,  Срок обучения:3 года 10 месяцев (3 года 6 месяцев по очно-заочной форме)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15.02.10 </a:t>
            </a:r>
            <a:r>
              <a:rPr lang="ru-RU" sz="1600">
                <a:latin typeface="Arial Black"/>
              </a:rPr>
              <a:t>Мехатроника</a:t>
            </a:r>
            <a:r>
              <a:rPr lang="ru-RU" sz="1600">
                <a:latin typeface="Arial Black"/>
              </a:rPr>
              <a:t> и мобильная робототехника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15.02.11 Техническая эксплуатация и обслуживание роботизированного производства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15.02.14 Оснащение средствами автоматизации технологических процессов и производств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15.01.36 </a:t>
            </a:r>
            <a:r>
              <a:rPr lang="ru-RU" sz="1600">
                <a:latin typeface="Arial Black"/>
              </a:rPr>
              <a:t>Дефектоскопист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1 год </a:t>
            </a:r>
            <a:r>
              <a:rPr lang="ru-RU" sz="1600"/>
              <a:t>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15.02.09 Аддитивные технологии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56980" y="1185131"/>
            <a:ext cx="9793088" cy="51566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7" name="Группа 62"/>
          <p:cNvGrpSpPr/>
          <p:nvPr/>
        </p:nvGrpSpPr>
        <p:grpSpPr bwMode="auto">
          <a:xfrm>
            <a:off x="65628" y="1819870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4" name="Picture 4" descr="http://qrcoder.ru/code/?http%3A%2F%2Fsammk.ru%2F%EF%F0%E8%E5%EC-2022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00981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225136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</a:t>
            </a:r>
            <a:r>
              <a:rPr lang="ru-RU" sz="2000"/>
              <a:t>Сызранский</a:t>
            </a:r>
            <a:r>
              <a:rPr lang="ru-RU" sz="2000"/>
              <a:t> медико-гуманитарный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74152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Самарская область, г. Сызрань, ул. Советская, д.5,  тел. </a:t>
            </a:r>
            <a:r>
              <a:rPr lang="ru-RU">
                <a:solidFill>
                  <a:schemeClr val="bg1"/>
                </a:solidFill>
              </a:rPr>
              <a:t>+7 958 550-37-22 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646639" y="1673609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31.02.03 Лабораторная диагностика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</a:t>
            </a:r>
            <a:r>
              <a:rPr lang="ru-RU" sz="1600"/>
              <a:t>Срок обучения: 2</a:t>
            </a:r>
            <a:r>
              <a:rPr lang="ru-RU" sz="1600"/>
              <a:t> </a:t>
            </a:r>
            <a:r>
              <a:rPr lang="ru-RU" sz="1600"/>
              <a:t>года 10 </a:t>
            </a:r>
            <a:r>
              <a:rPr lang="ru-RU" sz="1600"/>
              <a:t>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58654" y="1330751"/>
            <a:ext cx="9052197" cy="101054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1"/>
          <p:cNvGrpSpPr/>
          <p:nvPr/>
        </p:nvGrpSpPr>
        <p:grpSpPr bwMode="auto">
          <a:xfrm>
            <a:off x="113096" y="2955958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Группа 62"/>
          <p:cNvGrpSpPr/>
          <p:nvPr/>
        </p:nvGrpSpPr>
        <p:grpSpPr bwMode="auto">
          <a:xfrm>
            <a:off x="143803" y="1209287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13351" y="2570956"/>
            <a:ext cx="9052197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2732137" y="278578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31.02.01 Лечебное дело 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11 классов,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31.02.03 Лабораторная диагностика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</p:txBody>
      </p:sp>
      <p:pic>
        <p:nvPicPr>
          <p:cNvPr id="6148" name="Picture 4" descr="http://qrcoder.ru/code/?https%3A%2F%2Fmedgum.ru%2Fabitur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77181" y="206318"/>
            <a:ext cx="853200" cy="853201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734317" y="4635382"/>
            <a:ext cx="8227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31.02.03 Лабораторная диагностика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34.02.01 Сестринское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(очно-заочная форма)</a:t>
            </a:r>
            <a:endParaRPr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2503739" y="4553716"/>
            <a:ext cx="9052197" cy="14205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5" name="Группа 45"/>
          <p:cNvGrpSpPr/>
          <p:nvPr/>
        </p:nvGrpSpPr>
        <p:grpSpPr bwMode="auto">
          <a:xfrm>
            <a:off x="132164" y="4587775"/>
            <a:ext cx="2345741" cy="1825154"/>
            <a:chOff x="3330087" y="1478958"/>
            <a:chExt cx="2345741" cy="1825154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6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63352" y="1072406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/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2">
                      <a:gamma val="0"/>
                      <a:tint val="60784"/>
                      <a:invGamm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1</a:t>
                </a:r>
                <a:endParaRPr/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07573" y="1962192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Тольяттинское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123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u="sng">
                <a:hlinkClick r:id="rId3" action="ppaction://hlinksldjump" tooltip="ppaction://hlinksldjumpslide123"/>
              </a:rPr>
              <a:t>«Колледж технического и художественного образования </a:t>
            </a:r>
            <a:r>
              <a:rPr lang="ru-RU" u="sng">
                <a:hlinkClick r:id="rId3" action="ppaction://hlinksldjump" tooltip="ppaction://hlinksldjumpslide123"/>
              </a:rPr>
              <a:t>г.Тольятти</a:t>
            </a:r>
            <a:r>
              <a:rPr lang="ru-RU" u="sng">
                <a:hlinkClick r:id="rId3" action="ppaction://hlinksldjump" tooltip="ppaction://hlinksldjumpslide123"/>
              </a:rPr>
              <a:t>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4" action="ppaction://hlinksldjump" tooltip="ppaction://hlinksldjumpslide111"/>
              </a:rPr>
              <a:t>государственное </a:t>
            </a:r>
            <a:r>
              <a:rPr lang="ru-RU" u="sng">
                <a:hlinkClick r:id="rId4" action="ppaction://hlinksldjump" tooltip="ppaction://hlinksldjumpslide111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11"/>
              </a:rPr>
              <a:t>«Губернский </a:t>
            </a:r>
            <a:r>
              <a:rPr lang="ru-RU" u="sng">
                <a:hlinkClick r:id="rId4" action="ppaction://hlinksldjump" tooltip="ppaction://hlinksldjumpslide111"/>
              </a:rPr>
              <a:t>колледж г. </a:t>
            </a:r>
            <a:r>
              <a:rPr lang="ru-RU" u="sng">
                <a:hlinkClick r:id="rId4" action="ppaction://hlinksldjump" tooltip="ppaction://hlinksldjumpslide111"/>
              </a:rPr>
              <a:t>Сызрани»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97"/>
              </a:rPr>
              <a:t>государственное </a:t>
            </a:r>
            <a:r>
              <a:rPr lang="ru-RU" u="sng">
                <a:hlinkClick r:id="rId5" action="ppaction://hlinksldjump" tooltip="ppaction://hlinksldjumpslide97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97"/>
              </a:rPr>
              <a:t>«</a:t>
            </a:r>
            <a:r>
              <a:rPr lang="ru-RU" u="sng">
                <a:hlinkClick r:id="rId5" action="ppaction://hlinksldjump" tooltip="ppaction://hlinksldjumpslide97"/>
              </a:rPr>
              <a:t>Сызранский</a:t>
            </a:r>
            <a:r>
              <a:rPr lang="ru-RU" u="sng">
                <a:hlinkClick r:id="rId5" action="ppaction://hlinksldjump" tooltip="ppaction://hlinksldjumpslide97"/>
              </a:rPr>
              <a:t> политехнический колледж»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6" action="ppaction://hlinksldjump" tooltip="ppaction://hlinksldjumpslide88"/>
              </a:rPr>
              <a:t>государственное бюджетное профессиональное образовательное учреждение Самарской области «Сергиевский государственный 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ижний колонтитул 27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2" action="ppaction://hlinksldjump" tooltip="ppaction://hlinksldjumpslide3"/>
              </a:rPr>
              <a:t>К оглавлению</a:t>
            </a:r>
            <a:endParaRPr lang="en-US"/>
          </a:p>
        </p:txBody>
      </p:sp>
      <p:sp>
        <p:nvSpPr>
          <p:cNvPr id="9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sz="200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287688" y="1556792"/>
            <a:ext cx="8208912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59696" y="177281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15680" y="4077072"/>
            <a:ext cx="8088398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31704" y="4077072"/>
            <a:ext cx="746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grpSp>
        <p:nvGrpSpPr>
          <p:cNvPr id="15" name="Группа 44"/>
          <p:cNvGrpSpPr/>
          <p:nvPr/>
        </p:nvGrpSpPr>
        <p:grpSpPr bwMode="auto">
          <a:xfrm>
            <a:off x="623391" y="1628800"/>
            <a:ext cx="2345741" cy="1825154"/>
            <a:chOff x="3330087" y="1478958"/>
            <a:chExt cx="2345741" cy="1825154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1" name="Рисунок 30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Группа 55"/>
          <p:cNvGrpSpPr/>
          <p:nvPr/>
        </p:nvGrpSpPr>
        <p:grpSpPr bwMode="auto">
          <a:xfrm>
            <a:off x="623391" y="3789040"/>
            <a:ext cx="2327552" cy="1825154"/>
            <a:chOff x="2838100" y="1532086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>
            <a:blip r:embed="rId4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445350, Самарская область, г.о. Жигулевск, г. Жигулевск, улица Мира, 22, тел. </a:t>
            </a:r>
            <a:r>
              <a:rPr lang="ru-RU">
                <a:solidFill>
                  <a:schemeClr val="bg1"/>
                </a:solidFill>
              </a:rPr>
              <a:t>+7 848 622-48-07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"Красноярский государственный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Самарская область, Красноярский район, с. Красный Яр, ул. Пионерская, д.63,  тел. </a:t>
            </a:r>
            <a:r>
              <a:rPr lang="ru-RU">
                <a:solidFill>
                  <a:schemeClr val="bg1"/>
                </a:solidFill>
              </a:rPr>
              <a:t>+7 846 572-17-99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252408" y="2801842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(очная форма)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28908" y="2307479"/>
            <a:ext cx="9052197" cy="189910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369493" y="23003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0" name="Picture 2" descr="http://qrcoder.ru/code/?https%3A%2F%2F%FF%F0%F1%F2%F3%E4%E5%ED%F2.%F0%F3%F1%2F%3Fp%3D2064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24437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"Тольяттинский медицинский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г.Тольятти, Строителей, 7, тел. </a:t>
            </a:r>
            <a:r>
              <a:rPr lang="ru-RU">
                <a:solidFill>
                  <a:schemeClr val="bg1"/>
                </a:solidFill>
              </a:rPr>
              <a:t>+7 848 248-03-56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3910" y="2086653"/>
            <a:ext cx="8972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34.02.01 Сестринское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(очно-заочная)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31.02.03 </a:t>
            </a:r>
            <a:r>
              <a:rPr lang="ru-RU" sz="1600">
                <a:latin typeface="Arial Black"/>
              </a:rPr>
              <a:t>Лабораторная диагностика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31.02.05 Стоматология ортопедическая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81799" y="1969343"/>
            <a:ext cx="9052197" cy="27363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255246" y="2064493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18" name="Picture 2" descr="http://qrcoder.ru/code/?http%3A%2F%2Fwww.tmc-tlt.ru%2Fabitur%2F%EF%F0%E8%E5%EC-2022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90482" y="194793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"Тольяттинский медицинский </a:t>
            </a:r>
            <a:r>
              <a:rPr lang="ru-RU" sz="2000"/>
              <a:t>колледж« (</a:t>
            </a:r>
            <a:r>
              <a:rPr lang="ru-RU" sz="2000"/>
              <a:t>Кинель</a:t>
            </a:r>
            <a:r>
              <a:rPr lang="ru-RU" sz="2000"/>
              <a:t>-Черкасский филиал)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96058" y="638063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с.Кинель-Черкассы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, ул. Красноармейская, 60а,  тел. </a:t>
            </a:r>
            <a:r>
              <a:rPr lang="ru-RU">
                <a:solidFill>
                  <a:schemeClr val="bg1"/>
                </a:solidFill>
              </a:rPr>
              <a:t> +7 846 604-01-56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 bwMode="auto">
          <a:xfrm>
            <a:off x="490005" y="146905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51114" y="1467059"/>
            <a:ext cx="863102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298810" y="162406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31.02.01 Лечебное дело</a:t>
            </a:r>
            <a:endParaRPr lang="ru-RU" sz="1600"/>
          </a:p>
          <a:p>
            <a:pPr>
              <a:defRPr/>
            </a:pPr>
            <a:r>
              <a:rPr lang="ru-RU" sz="1600"/>
              <a:t>Образование:11классов, Срок обучения: 2 года 10 месяцев</a:t>
            </a:r>
            <a:endParaRPr/>
          </a:p>
          <a:p>
            <a:pPr>
              <a:defRPr/>
            </a:pPr>
            <a:r>
              <a:rPr lang="en-US" sz="1600">
                <a:latin typeface="Arial Black"/>
              </a:rPr>
              <a:t>34</a:t>
            </a:r>
            <a:r>
              <a:rPr lang="ru-RU" sz="1600">
                <a:latin typeface="Arial Black"/>
              </a:rPr>
              <a:t>.02.02 Медицинский массаж (для обучения лиц с ограниченными возможностями здоровья по зрению) </a:t>
            </a:r>
            <a:endParaRPr/>
          </a:p>
          <a:p>
            <a:pPr>
              <a:defRPr/>
            </a:pPr>
            <a:r>
              <a:rPr lang="ru-RU" sz="1600"/>
              <a:t>Образование:11классов</a:t>
            </a:r>
            <a:r>
              <a:rPr lang="ru-RU" sz="1600"/>
              <a:t>, Срок обучения: 2 года 6</a:t>
            </a:r>
            <a:r>
              <a:rPr lang="ru-RU" sz="1600"/>
              <a:t> месяцев</a:t>
            </a:r>
            <a:endParaRPr lang="ru-RU" sz="1600"/>
          </a:p>
        </p:txBody>
      </p:sp>
      <p:pic>
        <p:nvPicPr>
          <p:cNvPr id="10242" name="Picture 2" descr="http://qrcoder.ru/code/?https%3A%2F%2Fwww.kchmedcoll.ru%2Fpage%2F463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50200" y="238524"/>
            <a:ext cx="853200" cy="853200"/>
          </a:xfrm>
          <a:prstGeom prst="rect">
            <a:avLst/>
          </a:prstGeom>
          <a:noFill/>
        </p:spPr>
      </p:pic>
      <p:grpSp>
        <p:nvGrpSpPr>
          <p:cNvPr id="33" name="Группа 62"/>
          <p:cNvGrpSpPr/>
          <p:nvPr/>
        </p:nvGrpSpPr>
        <p:grpSpPr bwMode="auto">
          <a:xfrm>
            <a:off x="483581" y="3612251"/>
            <a:ext cx="2254696" cy="1825154"/>
            <a:chOff x="2838100" y="1507418"/>
            <a:chExt cx="2254696" cy="1825154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5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7" name="Рисунок 36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165343" y="3946170"/>
            <a:ext cx="8602564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88884" y="4100964"/>
            <a:ext cx="834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>
                <a:latin typeface="Arial Black"/>
              </a:rPr>
              <a:t>34</a:t>
            </a:r>
            <a:r>
              <a:rPr lang="ru-RU" sz="1600">
                <a:latin typeface="Arial Black"/>
              </a:rPr>
              <a:t>.02.02 Медицинский массаж (для обучения лиц с ограниченными возможностями здоровья по зрению) </a:t>
            </a:r>
            <a:endParaRPr/>
          </a:p>
          <a:p>
            <a:pPr>
              <a:defRPr/>
            </a:pPr>
            <a:r>
              <a:rPr lang="ru-RU" sz="1600"/>
              <a:t>Образование:11классов</a:t>
            </a:r>
            <a:r>
              <a:rPr lang="ru-RU" sz="1600"/>
              <a:t>, Срок обучения: 2 года 10 месяцев</a:t>
            </a:r>
            <a:endParaRPr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1012844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44116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«Строительно-энергетический колледж (образовательно-производственный кампус) им. </a:t>
            </a:r>
            <a:r>
              <a:rPr lang="ru-RU" sz="2000"/>
              <a:t>П.Мачнева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Самара, ул. Ташкентская, д.88,  тел. </a:t>
            </a:r>
            <a:r>
              <a:rPr lang="ru-RU">
                <a:solidFill>
                  <a:schemeClr val="bg1"/>
                </a:solidFill>
              </a:rPr>
              <a:t>+7 846 959-09-38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615326" y="2766374"/>
            <a:ext cx="8972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08.01.28 Мастер отделочных строительных и декоративных работ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</a:t>
            </a:r>
            <a:r>
              <a:rPr lang="ru-RU" sz="1600"/>
              <a:t>9 классов, </a:t>
            </a:r>
            <a:r>
              <a:rPr lang="ru-RU" sz="1600"/>
              <a:t>Срок обучения: </a:t>
            </a:r>
            <a:r>
              <a:rPr lang="ru-RU" sz="1600"/>
              <a:t>1 год </a:t>
            </a:r>
            <a:r>
              <a:rPr lang="ru-RU" sz="1600"/>
              <a:t>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35446" y="2420083"/>
            <a:ext cx="9052197" cy="142141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7" name="Группа 62"/>
          <p:cNvGrpSpPr/>
          <p:nvPr/>
        </p:nvGrpSpPr>
        <p:grpSpPr bwMode="auto">
          <a:xfrm>
            <a:off x="156907" y="1973783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3" action="ppaction://hlinksldjump" tooltip="ppaction://hlinksldjumpslide3"/>
              </a:rPr>
              <a:t>К оглавлению</a:t>
            </a:r>
            <a:endParaRPr lang="en-US"/>
          </a:p>
        </p:txBody>
      </p:sp>
      <p:pic>
        <p:nvPicPr>
          <p:cNvPr id="5122" name="Picture 2" descr="http://qrcoder.ru/code/?https%3A%2F%2Fsek-kampus.ru%2Fabiturientu%2Fpriemkomis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64552" y="179872"/>
            <a:ext cx="939055" cy="9390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81485" y="214967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</a:t>
            </a:r>
            <a:r>
              <a:rPr lang="ru-RU" sz="2000"/>
              <a:t>Отрадненский</a:t>
            </a:r>
            <a:r>
              <a:rPr lang="ru-RU" sz="2000"/>
              <a:t> нефтяной техникум»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75359" y="6439769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446300 Самарская область, г.Отрадный, ул.Первомайская, д.33   тел. </a:t>
            </a:r>
            <a:r>
              <a:rPr lang="ru-RU">
                <a:solidFill>
                  <a:schemeClr val="bg1"/>
                </a:solidFill>
              </a:rPr>
              <a:t>+7 846 612-38-94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597257" y="1830971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45496" y="1583914"/>
            <a:ext cx="9052197" cy="167564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1"/>
          <p:cNvGrpSpPr/>
          <p:nvPr/>
        </p:nvGrpSpPr>
        <p:grpSpPr bwMode="auto">
          <a:xfrm>
            <a:off x="26699" y="4178334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62"/>
          <p:cNvGrpSpPr/>
          <p:nvPr/>
        </p:nvGrpSpPr>
        <p:grpSpPr bwMode="auto">
          <a:xfrm>
            <a:off x="32752" y="146939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9886" y="4394898"/>
            <a:ext cx="9052197" cy="15736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790805" y="4545210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</a:t>
            </a:r>
            <a:r>
              <a:rPr lang="ru-RU" sz="1600">
                <a:latin typeface="Arial Black"/>
              </a:rPr>
              <a:t>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pic>
        <p:nvPicPr>
          <p:cNvPr id="307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446300 Самарская область, г.Отрадный, ул.Первомайская, д.33   тел. </a:t>
            </a:r>
            <a:r>
              <a:rPr lang="ru-RU">
                <a:solidFill>
                  <a:schemeClr val="bg1"/>
                </a:solidFill>
              </a:rPr>
              <a:t>+7 846 612-38-94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65297" y="1121124"/>
            <a:ext cx="9042485" cy="21602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351584" y="4941168"/>
            <a:ext cx="922721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88275" y="12406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3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Группа 41"/>
          <p:cNvGrpSpPr/>
          <p:nvPr/>
        </p:nvGrpSpPr>
        <p:grpSpPr bwMode="auto">
          <a:xfrm>
            <a:off x="0" y="4581128"/>
            <a:ext cx="2251964" cy="1825154"/>
            <a:chOff x="4017568" y="1466297"/>
            <a:chExt cx="2251964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5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3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" name="Группа 52"/>
          <p:cNvGrpSpPr/>
          <p:nvPr/>
        </p:nvGrpSpPr>
        <p:grpSpPr bwMode="auto">
          <a:xfrm>
            <a:off x="114075" y="2838031"/>
            <a:ext cx="2327552" cy="1825154"/>
            <a:chOff x="2838100" y="1532086"/>
            <a:chExt cx="2327552" cy="1825154"/>
          </a:xfrm>
        </p:grpSpPr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5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5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7" name="Рисунок 56" descr="https://pandia.ru/text/80/648/images/img3_126.jpg"/>
            <p:cNvPicPr/>
            <p:nvPr/>
          </p:nvPicPr>
          <p:blipFill>
            <a:blip r:embed="rId4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2428158" y="3444366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2557217" y="1544199"/>
            <a:ext cx="8972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2535464" y="5219260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2737320" y="3696446"/>
            <a:ext cx="8972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65" name="Rectangle 5"/>
          <p:cNvSpPr txBox="1">
            <a:spLocks noChangeArrowheads="1"/>
          </p:cNvSpPr>
          <p:nvPr/>
        </p:nvSpPr>
        <p:spPr bwMode="white">
          <a:xfrm>
            <a:off x="281485" y="214967"/>
            <a:ext cx="10002710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Arial"/>
              </a:defRPr>
            </a:lvl9pPr>
          </a:lstStyle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«</a:t>
            </a:r>
            <a:r>
              <a:rPr lang="ru-RU" sz="2000"/>
              <a:t>Отрадненский</a:t>
            </a:r>
            <a:r>
              <a:rPr lang="ru-RU" sz="2000"/>
              <a:t> нефтяной техникум»</a:t>
            </a:r>
            <a:endParaRPr lang="en-US" sz="2000"/>
          </a:p>
        </p:txBody>
      </p:sp>
      <p:pic>
        <p:nvPicPr>
          <p:cNvPr id="66" name="Picture 4" descr="http://qrcoder.ru/code/?http%3A%2F%2Font-otradny.org%2Findex.php%2Fovz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870353" y="274215"/>
            <a:ext cx="853200" cy="853200"/>
          </a:xfrm>
          <a:prstGeom prst="rect">
            <a:avLst/>
          </a:prstGeom>
          <a:noFill/>
        </p:spPr>
      </p:pic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369152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«Самарский техникум кулинарного искусства»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443099 г.Самара, ул. Молодогвардейская,55 тел. </a:t>
            </a:r>
            <a:r>
              <a:rPr lang="ru-RU">
                <a:solidFill>
                  <a:schemeClr val="bg1"/>
                </a:solidFill>
              </a:rPr>
              <a:t>+7 846 333-58-31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32607" y="1668951"/>
            <a:ext cx="77876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производства продуктов питания из растительного сырья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1 </a:t>
            </a:r>
            <a:r>
              <a:rPr lang="ru-RU" sz="1600"/>
              <a:t>года 10 месяцев </a:t>
            </a: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19.01.18 Аппаратчик-оператор </a:t>
            </a:r>
            <a:r>
              <a:rPr lang="ru-RU" sz="1600">
                <a:latin typeface="Arial Black"/>
              </a:rPr>
              <a:t>производства продуктов питания </a:t>
            </a:r>
            <a:r>
              <a:rPr lang="ru-RU" sz="1600">
                <a:latin typeface="Arial Black"/>
              </a:rPr>
              <a:t>животного происхождения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1 года 10 месяцев 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19.02.11 </a:t>
            </a:r>
            <a:r>
              <a:rPr lang="ru-RU" sz="1600">
                <a:latin typeface="Arial Black"/>
              </a:rPr>
              <a:t>Технология продуктов питания из растительного сырья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 b="1">
                <a:latin typeface="Arial Black"/>
              </a:rPr>
              <a:t>43.01.09 Повар, кондитер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 b="1">
                <a:latin typeface="Arial Black"/>
              </a:rPr>
              <a:t>43.02.15 Поварское и кондитерское дело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04765" y="1655592"/>
            <a:ext cx="8043337" cy="45044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132892" y="2297201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98" name="Picture 2" descr="http://qrcoder.ru/code/?http%3A%2F%2Fwww.xn--h1adue.xn--p1ai%2Findex.php%3Foption%3Dcom_content%26view%3Dcategory%26layout%3Dblog%26id%3D51%26Itemid%3D161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20262" y="253154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1012844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sz="2000"/>
            </a:br>
            <a:r>
              <a:rPr lang="ru-RU" sz="2000"/>
              <a:t>"Тольяттинский социально-педагогический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 г. Тольятти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Мурысева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,84 тел. </a:t>
            </a:r>
            <a:r>
              <a:rPr lang="ru-RU">
                <a:solidFill>
                  <a:schemeClr val="bg1"/>
                </a:solidFill>
              </a:rPr>
              <a:t>+7 848 224-10-25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07984" y="1394009"/>
            <a:ext cx="89723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</a:t>
            </a:r>
            <a:r>
              <a:rPr lang="ru-RU" sz="1600">
                <a:latin typeface="Arial Black"/>
              </a:rPr>
              <a:t>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 lang="ru-RU" sz="1600"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44.02.04 Специальное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49.02.01 </a:t>
            </a:r>
            <a:r>
              <a:rPr lang="ru-RU" sz="1600">
                <a:latin typeface="Arial Black"/>
              </a:rPr>
              <a:t>Физическая культура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49.02.02 Адаптивная физическая культура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268760"/>
            <a:ext cx="9052197" cy="51125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138200" y="1599158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4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 г. Тольятти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Мурысева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,84 тел. </a:t>
            </a:r>
            <a:r>
              <a:rPr lang="ru-RU">
                <a:solidFill>
                  <a:schemeClr val="bg1"/>
                </a:solidFill>
              </a:rPr>
              <a:t>+7 848 224-10-25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 bwMode="auto">
          <a:xfrm>
            <a:off x="184837" y="2081391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85062" y="1499469"/>
            <a:ext cx="9052197" cy="462400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18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</p:spPr>
      </p:pic>
      <p:sp>
        <p:nvSpPr>
          <p:cNvPr id="20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sz="2000"/>
            </a:br>
            <a:r>
              <a:rPr lang="ru-RU" sz="2000"/>
              <a:t>"Тольяттинский социально-педагогический колледж"</a:t>
            </a:r>
            <a:endParaRPr lang="en-US" sz="200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673810" y="1599158"/>
            <a:ext cx="8972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09.01.03 Оператор информационных систем и ресурсов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1 год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49.02.02 </a:t>
            </a:r>
            <a:r>
              <a:rPr lang="ru-RU" sz="1600">
                <a:latin typeface="Arial Black"/>
              </a:rPr>
              <a:t>Адаптивная физическая культура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/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2">
                      <a:gamma val="0"/>
                      <a:tint val="60784"/>
                      <a:invGamm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1</a:t>
                </a:r>
                <a:endParaRPr/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Юго-Восточное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129"/>
              </a:rPr>
              <a:t>государственное бюджетное профессиональное образовательное учреждение Самарской области «Алексеевский государственный техникум»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136"/>
              </a:rPr>
              <a:t>государственное </a:t>
            </a:r>
            <a:r>
              <a:rPr lang="ru-RU" u="sng">
                <a:hlinkClick r:id="rId4" action="ppaction://hlinksldjump" tooltip="ppaction://hlinksldjumpslide136"/>
              </a:rPr>
              <a:t>бюджетное профессиональное образовательное учреждение Самарской области «Борский государственный техникум 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Северо-Восточное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5" action="ppaction://hlinksldjump" tooltip="ppaction://hlinksldjumpslide102"/>
              </a:rPr>
              <a:t>государственное бюджетное профессиональное образовательное учреждение Самарской области «Губернский колледж города Похвистнево</a:t>
            </a:r>
            <a:r>
              <a:rPr lang="ru-RU" u="sng">
                <a:hlinkClick r:id="rId5" action="ppaction://hlinksldjump" tooltip="ppaction://hlinksldjumpslide102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135"/>
              </a:rPr>
              <a:t>государственное </a:t>
            </a:r>
            <a:r>
              <a:rPr lang="ru-RU" u="sng">
                <a:hlinkClick r:id="rId6" action="ppaction://hlinksldjump" tooltip="ppaction://hlinksldjumpslide135"/>
              </a:rPr>
              <a:t>бюджетное профессиональное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35"/>
              </a:rPr>
              <a:t>«Образовательный центр </a:t>
            </a:r>
            <a:r>
              <a:rPr lang="ru-RU" u="sng">
                <a:hlinkClick r:id="rId6" action="ppaction://hlinksldjump" tooltip="ppaction://hlinksldjumpslide135"/>
              </a:rPr>
              <a:t>с.Камышла</a:t>
            </a:r>
            <a:r>
              <a:rPr lang="ru-RU" u="sng">
                <a:hlinkClick r:id="rId6" action="ppaction://hlinksldjump" tooltip="ppaction://hlinksldjumpslide135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 г. Тольятти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Мурысева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,84 тел. </a:t>
            </a:r>
            <a:r>
              <a:rPr lang="ru-RU">
                <a:solidFill>
                  <a:schemeClr val="bg1"/>
                </a:solidFill>
              </a:rPr>
              <a:t>+7 848 224-10-25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95600" y="1501852"/>
            <a:ext cx="9052197" cy="45194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1" name="Группа 30"/>
          <p:cNvGrpSpPr/>
          <p:nvPr/>
        </p:nvGrpSpPr>
        <p:grpSpPr bwMode="auto">
          <a:xfrm>
            <a:off x="175920" y="1531034"/>
            <a:ext cx="2327552" cy="1825154"/>
            <a:chOff x="2838100" y="1532086"/>
            <a:chExt cx="2327552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 bwMode="auto">
          <a:xfrm>
            <a:off x="2698088" y="1541239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09.01.03 Оператор информационных систем и ресурсов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</a:t>
            </a:r>
            <a:r>
              <a:rPr lang="ru-RU" sz="1600">
                <a:latin typeface="Arial Black"/>
              </a:rPr>
              <a:t>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49.02.02 </a:t>
            </a:r>
            <a:r>
              <a:rPr lang="ru-RU" sz="1600">
                <a:latin typeface="Arial Black"/>
              </a:rPr>
              <a:t>Адаптивная физическая культура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2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sz="2000"/>
            </a:br>
            <a:r>
              <a:rPr lang="ru-RU" sz="2000"/>
              <a:t>"Тольяттинский социально-педагогический колледж"</a:t>
            </a:r>
            <a:endParaRPr lang="en-US" sz="200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 г. Тольятти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Мурысева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,84 тел. </a:t>
            </a:r>
            <a:r>
              <a:rPr lang="ru-RU">
                <a:solidFill>
                  <a:schemeClr val="bg1"/>
                </a:solidFill>
              </a:rPr>
              <a:t>+7 848 224-10-25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56218" y="1379572"/>
            <a:ext cx="9052197" cy="45066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41"/>
          <p:cNvGrpSpPr/>
          <p:nvPr/>
        </p:nvGrpSpPr>
        <p:grpSpPr bwMode="auto">
          <a:xfrm>
            <a:off x="122723" y="2106995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 bwMode="auto">
          <a:xfrm>
            <a:off x="2723083" y="1502220"/>
            <a:ext cx="897231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09.01.03 Оператор информационных систем и ресурсов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</a:t>
            </a:r>
            <a:r>
              <a:rPr lang="ru-RU" sz="1600">
                <a:latin typeface="Arial Black"/>
              </a:rPr>
              <a:t>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44.02.03 Педагогика дополнительного образования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3 года 10 месяцев (заочная)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49.02.02 </a:t>
            </a:r>
            <a:r>
              <a:rPr lang="ru-RU" sz="1600">
                <a:latin typeface="Arial Black"/>
              </a:rPr>
              <a:t>Адаптивная физическая культура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22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sz="2000"/>
            </a:br>
            <a:r>
              <a:rPr lang="ru-RU" sz="2000"/>
              <a:t>"Тольяттинский социально-педагогический колледж"</a:t>
            </a:r>
            <a:endParaRPr lang="en-US" sz="200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 г. Тольятти ул.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Мурысева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,84 тел. </a:t>
            </a:r>
            <a:r>
              <a:rPr lang="ru-RU">
                <a:solidFill>
                  <a:schemeClr val="bg1"/>
                </a:solidFill>
              </a:rPr>
              <a:t>+7 848 224-10-25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54123" y="2237197"/>
            <a:ext cx="9052197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191344" y="1970261"/>
            <a:ext cx="2251964" cy="1825154"/>
            <a:chOff x="4017568" y="1466297"/>
            <a:chExt cx="2251964" cy="1825154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2" name="Рисунок 21" descr="https://pandia.ru/text/80/648/images/img3_126.jpg"/>
            <p:cNvPicPr/>
            <p:nvPr/>
          </p:nvPicPr>
          <p:blipFill>
            <a:blip r:embed="rId2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2" descr="http://qrcoder.ru/code/?https%3A%2F%2Ftspk.org%2Fabiturient-2022%2Fpriemnaya-komissiya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694597" y="206165"/>
            <a:ext cx="853200" cy="8532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 bwMode="auto">
          <a:xfrm>
            <a:off x="2575480" y="2552902"/>
            <a:ext cx="8972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09.01.03 Оператор информационных систем и ресурсов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8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среднего профессионального образования </a:t>
            </a:r>
            <a:br>
              <a:rPr lang="ru-RU" sz="2000"/>
            </a:br>
            <a:r>
              <a:rPr lang="ru-RU" sz="2000"/>
              <a:t>"Тольяттинский социально-педагогический колледж"</a:t>
            </a:r>
            <a:endParaRPr lang="en-US" sz="2000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741704" y="1397540"/>
            <a:ext cx="90168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09.02.06	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	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11.02.16 Монтаж, техническое обслуживание и ремонт электронных приборов и устройств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классов, Срок обучения: </a:t>
            </a:r>
            <a:r>
              <a:rPr lang="ru-RU" sz="1600"/>
              <a:t>3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</a:t>
            </a:r>
            <a:r>
              <a:rPr lang="ru-RU" sz="1600"/>
              <a:t>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15.01.32 Оператор станков с </a:t>
            </a:r>
            <a:r>
              <a:rPr lang="ru-RU" sz="1600">
                <a:latin typeface="Arial Black"/>
              </a:rPr>
              <a:t>ЧПУ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15.01.33 Токарь на станках с ЧПУ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15.01.34 Фрезеровщик </a:t>
            </a:r>
            <a:r>
              <a:rPr lang="ru-RU" sz="1600">
                <a:latin typeface="Arial Black"/>
              </a:rPr>
              <a:t>на станках с ЧПУ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15.02.12 Монтаж, техническое обслуживание и ремонт промышленного оборудования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15.02.14 Оснащение средствами автоматизации технологических процессов и производств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</a:t>
            </a:r>
            <a:r>
              <a:rPr lang="ru-RU" sz="1600"/>
              <a:t>3 года </a:t>
            </a:r>
            <a:r>
              <a:rPr lang="ru-RU" sz="1600"/>
              <a:t>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</a:t>
            </a:r>
            <a:r>
              <a:rPr lang="ru-RU" sz="1600"/>
              <a:t>2 года 10 месяцев</a:t>
            </a: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564505" y="1198900"/>
            <a:ext cx="9331963" cy="51762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0" y="148478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331293" y="1540365"/>
            <a:ext cx="83473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обслуживания и ремонт двигателей, систем и агрегатов автомобилей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38.02.06 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40.02.04 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</a:t>
            </a:r>
            <a:r>
              <a:rPr lang="ru-RU" sz="1600"/>
              <a:t> </a:t>
            </a:r>
            <a:r>
              <a:rPr lang="ru-RU" sz="1600">
                <a:latin typeface="Arial Black"/>
              </a:rPr>
              <a:t>Декоративно-прикладное искусство и народные промыслы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8605" y="1409009"/>
            <a:ext cx="8810064" cy="486094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239139" y="155698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0" name="Picture 2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47347" y="185624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5949280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 bwMode="auto">
          <a:xfrm>
            <a:off x="212969" y="178386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841100" y="1783866"/>
            <a:ext cx="8295460" cy="35283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18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pic>
        <p:nvPicPr>
          <p:cNvPr id="12292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 bwMode="auto">
          <a:xfrm>
            <a:off x="3019502" y="1993683"/>
            <a:ext cx="8347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09.02.06	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	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40.02.04 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43.02.16 Туризм и гостеприимство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61113" y="1502361"/>
            <a:ext cx="9052197" cy="480695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228782" y="1511102"/>
            <a:ext cx="2327552" cy="1825154"/>
            <a:chOff x="2838100" y="1532086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 bwMode="auto">
          <a:xfrm>
            <a:off x="3057350" y="1581704"/>
            <a:ext cx="8347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09.02.06	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	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Экономика и бухгалтерский учет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38.02.06 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40.02.04 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43.02.16 Туризм и гостеприимство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</p:txBody>
      </p:sp>
      <p:sp>
        <p:nvSpPr>
          <p:cNvPr id="18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pic>
        <p:nvPicPr>
          <p:cNvPr id="19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711629" y="1784250"/>
            <a:ext cx="8734122" cy="384007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41"/>
          <p:cNvGrpSpPr/>
          <p:nvPr/>
        </p:nvGrpSpPr>
        <p:grpSpPr bwMode="auto"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172938" y="2085910"/>
            <a:ext cx="77505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09.02.06	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	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Экономика и бухгалтерский учет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38.02.06 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</a:t>
            </a:r>
            <a:r>
              <a:rPr lang="ru-RU" sz="1600"/>
              <a:t>месяцев</a:t>
            </a:r>
            <a:endParaRPr lang="ru-RU" sz="160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32903" y="1890544"/>
            <a:ext cx="8734122" cy="38162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41"/>
          <p:cNvGrpSpPr/>
          <p:nvPr/>
        </p:nvGrpSpPr>
        <p:grpSpPr bwMode="auto">
          <a:xfrm>
            <a:off x="365888" y="1784250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251250" y="2224812"/>
            <a:ext cx="8347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40.02.04 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43.02.16 Туризм и гостеприимство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</a:t>
            </a:r>
            <a:r>
              <a:rPr lang="ru-RU" sz="1600"/>
              <a:t> </a:t>
            </a:r>
            <a:r>
              <a:rPr lang="ru-RU" sz="1600">
                <a:latin typeface="Arial Black"/>
              </a:rPr>
              <a:t>Декоративно-прикладное искусство и народные промыслы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443068, г. Самара, ул. Луначарского, 12,  тел. </a:t>
            </a:r>
            <a:r>
              <a:rPr lang="ru-RU">
                <a:solidFill>
                  <a:schemeClr val="bg1"/>
                </a:solidFill>
              </a:rPr>
              <a:t>+7 846 334-05-43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607509" y="1281519"/>
            <a:ext cx="8734122" cy="509980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17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«Поволжский государственный колледж»</a:t>
            </a:r>
            <a:endParaRPr lang="en-US" sz="2000"/>
          </a:p>
        </p:txBody>
      </p:sp>
      <p:pic>
        <p:nvPicPr>
          <p:cNvPr id="20" name="Picture 4" descr="http://qrcoder.ru/code/?https%3A%2F%2Fpgk63.ru%2Fentrant.html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76520" y="247894"/>
            <a:ext cx="853200" cy="853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 bwMode="auto">
          <a:xfrm>
            <a:off x="2855744" y="1401439"/>
            <a:ext cx="8347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09.02.06	Сетевое и системное администрирование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	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обучение: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38.02.01 </a:t>
            </a:r>
            <a:r>
              <a:rPr lang="ru-RU" sz="1600">
                <a:latin typeface="Arial Black"/>
              </a:rPr>
              <a:t>Экономика и бухгалтерский учет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38.02.06 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40.02.04 Юриспруденция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1 года,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54.02.01 Дизайн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54.02.02</a:t>
            </a:r>
            <a:r>
              <a:rPr lang="ru-RU" sz="1600"/>
              <a:t> </a:t>
            </a:r>
            <a:r>
              <a:rPr lang="ru-RU" sz="1600">
                <a:latin typeface="Arial Black"/>
              </a:rPr>
              <a:t>Декоративно-прикладное искусство и народные промыслы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grpSp>
        <p:nvGrpSpPr>
          <p:cNvPr id="21" name="Группа 20"/>
          <p:cNvGrpSpPr/>
          <p:nvPr/>
        </p:nvGrpSpPr>
        <p:grpSpPr bwMode="auto">
          <a:xfrm>
            <a:off x="369493" y="1569541"/>
            <a:ext cx="2251964" cy="1825154"/>
            <a:chOff x="4017568" y="1466297"/>
            <a:chExt cx="2251964" cy="1825154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4017568" y="2062629"/>
              <a:ext cx="431821" cy="7373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3" name="Group 18"/>
            <p:cNvGrpSpPr/>
            <p:nvPr/>
          </p:nvGrpSpPr>
          <p:grpSpPr bwMode="auto">
            <a:xfrm>
              <a:off x="4243214" y="1466297"/>
              <a:ext cx="1929163" cy="1825154"/>
              <a:chOff x="4166" y="1706"/>
              <a:chExt cx="1252" cy="1252"/>
            </a:xfrm>
          </p:grpSpPr>
          <p:sp>
            <p:nvSpPr>
              <p:cNvPr id="2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4" name="Text Box 38"/>
            <p:cNvSpPr txBox="1">
              <a:spLocks noChangeArrowheads="1"/>
            </p:cNvSpPr>
            <p:nvPr/>
          </p:nvSpPr>
          <p:spPr bwMode="gray">
            <a:xfrm>
              <a:off x="4287899" y="2070730"/>
              <a:ext cx="198163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(кресло-коляска)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5" name="Рисунок 24" descr="https://pandia.ru/text/80/648/images/img3_126.jpg"/>
            <p:cNvPicPr/>
            <p:nvPr/>
          </p:nvPicPr>
          <p:blipFill>
            <a:blip r:embed="rId3"/>
            <a:srcRect l="0" t="1881" r="74976" b="0"/>
            <a:stretch/>
          </p:blipFill>
          <p:spPr bwMode="auto">
            <a:xfrm>
              <a:off x="5013312" y="1566973"/>
              <a:ext cx="480695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 bwMode="auto">
          <a:xfrm>
            <a:off x="10272463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07573" y="172293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 bwMode="auto">
          <a:xfrm>
            <a:off x="263352" y="1244013"/>
            <a:ext cx="7570786" cy="898935"/>
            <a:chOff x="3567200" y="1390999"/>
            <a:chExt cx="7570786" cy="898935"/>
          </a:xfrm>
        </p:grpSpPr>
        <p:grpSp>
          <p:nvGrpSpPr>
            <p:cNvPr id="2" name="Group 42"/>
            <p:cNvGrpSpPr/>
            <p:nvPr/>
          </p:nvGrpSpPr>
          <p:grpSpPr bwMode="auto">
            <a:xfrm>
              <a:off x="3567200" y="1390999"/>
              <a:ext cx="7570786" cy="898935"/>
              <a:chOff x="1296" y="1824"/>
              <a:chExt cx="2976" cy="432"/>
            </a:xfrm>
          </p:grpSpPr>
          <p:sp>
            <p:nvSpPr>
              <p:cNvPr id="88107" name="AutoShape 43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chemeClr val="accent2"/>
                  </a:gs>
                  <a:gs pos="50000">
                    <a:schemeClr val="accent2">
                      <a:gamma val="0"/>
                      <a:tint val="60784"/>
                      <a:invGamma val="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8" name="AutoShape 44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09" name="Text Box 45"/>
              <p:cNvSpPr txBox="1">
                <a:spLocks noChangeArrowheads="1"/>
              </p:cNvSpPr>
              <p:nvPr/>
            </p:nvSpPr>
            <p:spPr bwMode="gray">
              <a:xfrm>
                <a:off x="1680" y="1934"/>
                <a:ext cx="2468" cy="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интеллекта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4" cy="2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1</a:t>
                </a:r>
                <a:endParaRPr/>
              </a:p>
            </p:txBody>
          </p:sp>
        </p:grpSp>
        <p:pic>
          <p:nvPicPr>
            <p:cNvPr id="37" name="Рисунок 36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10373243" y="1619894"/>
              <a:ext cx="619937" cy="5396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12350" y="2119867"/>
            <a:ext cx="11377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Северо-Западное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79"/>
              </a:rPr>
              <a:t>государственное бюджетное профессиональное образовательное учреждение  Самарской области «Губернский техникум </a:t>
            </a:r>
            <a:r>
              <a:rPr lang="ru-RU" u="sng">
                <a:hlinkClick r:id="rId3" action="ppaction://hlinksldjump" tooltip="ppaction://hlinksldjumpslide79"/>
              </a:rPr>
              <a:t>м.р</a:t>
            </a:r>
            <a:r>
              <a:rPr lang="ru-RU" u="sng">
                <a:hlinkClick r:id="rId3" action="ppaction://hlinksldjump" tooltip="ppaction://hlinksldjumpslide79"/>
              </a:rPr>
              <a:t>. </a:t>
            </a:r>
            <a:r>
              <a:rPr lang="ru-RU" u="sng">
                <a:hlinkClick r:id="rId3" action="ppaction://hlinksldjump" tooltip="ppaction://hlinksldjumpslide79"/>
              </a:rPr>
              <a:t>Кошкинский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>
                <a:latin typeface="Arial Black"/>
              </a:rPr>
              <a:t>Отрадненское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4" action="ppaction://hlinksldjump" tooltip="ppaction://hlinksldjumpslide137"/>
              </a:rPr>
              <a:t>государственное бюджетное профессиональное образовательное учреждение Самарской области </a:t>
            </a:r>
            <a:r>
              <a:rPr lang="ru-RU" u="sng">
                <a:hlinkClick r:id="rId4" action="ppaction://hlinksldjump" tooltip="ppaction://hlinksldjumpslide137"/>
              </a:rPr>
              <a:t>«</a:t>
            </a:r>
            <a:r>
              <a:rPr lang="ru-RU" u="sng">
                <a:hlinkClick r:id="rId4" action="ppaction://hlinksldjump" tooltip="ppaction://hlinksldjumpslide137"/>
              </a:rPr>
              <a:t>Отрадненский</a:t>
            </a:r>
            <a:r>
              <a:rPr lang="ru-RU" u="sng">
                <a:hlinkClick r:id="rId4" action="ppaction://hlinksldjump" tooltip="ppaction://hlinksldjumpslide137"/>
              </a:rPr>
              <a:t> нефтяной техникум»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Центральное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5" action="ppaction://hlinksldjump" tooltip="ppaction://hlinksldjumpslide87"/>
              </a:rPr>
              <a:t>государственное автономное профессиональное образовательное учреждение Самарской области </a:t>
            </a:r>
            <a:r>
              <a:rPr lang="ru-RU" u="sng">
                <a:hlinkClick r:id="rId5" action="ppaction://hlinksldjump" tooltip="ppaction://hlinksldjumpslide87"/>
              </a:rPr>
              <a:t>«Жигулевский государственный колледж»</a:t>
            </a:r>
            <a:endParaRPr lang="ru-RU"/>
          </a:p>
          <a:p>
            <a:pPr>
              <a:defRPr/>
            </a:pPr>
            <a:endParaRPr lang="ru-RU">
              <a:latin typeface="Arial Black"/>
            </a:endParaRPr>
          </a:p>
          <a:p>
            <a:pPr>
              <a:defRPr/>
            </a:pPr>
            <a:r>
              <a:rPr lang="ru-RU">
                <a:latin typeface="Arial Black"/>
              </a:rPr>
              <a:t>Кинельское</a:t>
            </a:r>
            <a:r>
              <a:rPr lang="ru-RU">
                <a:latin typeface="Arial Black"/>
              </a:rPr>
              <a:t> </a:t>
            </a:r>
            <a:r>
              <a:rPr lang="ru-RU">
                <a:latin typeface="Arial Black"/>
              </a:rPr>
              <a:t>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6" action="ppaction://hlinksldjump" tooltip="ppaction://hlinksldjumpslide118"/>
              </a:rPr>
              <a:t>государственное </a:t>
            </a:r>
            <a:r>
              <a:rPr lang="ru-RU" u="sng">
                <a:hlinkClick r:id="rId6" action="ppaction://hlinksldjump" tooltip="ppaction://hlinksldjumpslide118"/>
              </a:rPr>
              <a:t>бюджетное </a:t>
            </a:r>
            <a:r>
              <a:rPr lang="ru-RU" u="sng">
                <a:hlinkClick r:id="rId6" action="ppaction://hlinksldjump" tooltip="ppaction://hlinksldjumpslide118"/>
              </a:rPr>
              <a:t>профессиональное образовательное учреждение Самарской области </a:t>
            </a:r>
            <a:r>
              <a:rPr lang="ru-RU" u="sng">
                <a:hlinkClick r:id="rId6" action="ppaction://hlinksldjump" tooltip="ppaction://hlinksldjumpslide118"/>
              </a:rPr>
              <a:t>«</a:t>
            </a:r>
            <a:r>
              <a:rPr lang="ru-RU" u="sng">
                <a:hlinkClick r:id="rId6" action="ppaction://hlinksldjump" tooltip="ppaction://hlinksldjumpslide118"/>
              </a:rPr>
              <a:t>Домашкинский</a:t>
            </a:r>
            <a:r>
              <a:rPr lang="ru-RU" u="sng">
                <a:hlinkClick r:id="rId6" action="ppaction://hlinksldjump" tooltip="ppaction://hlinksldjumpslide118"/>
              </a:rPr>
              <a:t> государственный техникум»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sz="2000"/>
              <a:t>Кошкинский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446800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Кошкинский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район, с. Кошки, квартал4, дом2,  тел. </a:t>
            </a:r>
            <a:r>
              <a:rPr lang="ru-RU">
                <a:solidFill>
                  <a:schemeClr val="bg1"/>
                </a:solidFill>
              </a:rPr>
              <a:t>+7 846 502-20-32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557542" y="1609814"/>
            <a:ext cx="8972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15415 Овощевод</a:t>
            </a:r>
            <a:endParaRPr/>
          </a:p>
          <a:p>
            <a:pPr>
              <a:defRPr/>
            </a:pPr>
            <a:r>
              <a:rPr lang="ru-RU" sz="1600"/>
              <a:t>Срок обучения: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23592" y="1484784"/>
            <a:ext cx="9052197" cy="172819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100672" y="1181595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423592" y="3429000"/>
            <a:ext cx="9052197" cy="12241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95330" y="368594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467567" y="5079123"/>
            <a:ext cx="9052197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624216" y="52589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15415 Овощевод</a:t>
            </a:r>
            <a:endParaRPr/>
          </a:p>
          <a:p>
            <a:pPr>
              <a:defRPr/>
            </a:pPr>
            <a:r>
              <a:rPr lang="ru-RU" sz="1600"/>
              <a:t>Срок обучения: требований к образованию нет, 10 месяцев</a:t>
            </a:r>
            <a:endParaRPr/>
          </a:p>
        </p:txBody>
      </p:sp>
      <p:pic>
        <p:nvPicPr>
          <p:cNvPr id="14338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</p:spPr>
      </p:pic>
      <p:grpSp>
        <p:nvGrpSpPr>
          <p:cNvPr id="2" name="Группа 21"/>
          <p:cNvGrpSpPr/>
          <p:nvPr/>
        </p:nvGrpSpPr>
        <p:grpSpPr bwMode="auto">
          <a:xfrm>
            <a:off x="46588" y="2941300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Группа 31"/>
          <p:cNvGrpSpPr/>
          <p:nvPr/>
        </p:nvGrpSpPr>
        <p:grpSpPr bwMode="auto">
          <a:xfrm>
            <a:off x="100672" y="4670578"/>
            <a:ext cx="2129642" cy="1825200"/>
            <a:chOff x="3390776" y="1592499"/>
            <a:chExt cx="2129642" cy="1825200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5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45" name="Нижний колонтитул 44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446800 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Кошкинский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район, с. Кошки, квартал4, дом2,  тел. </a:t>
            </a:r>
            <a:r>
              <a:rPr lang="ru-RU">
                <a:solidFill>
                  <a:schemeClr val="bg1"/>
                </a:solidFill>
              </a:rPr>
              <a:t>+7 846 502-20-32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6041432" y="1646624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74595" y="1625639"/>
            <a:ext cx="7920880" cy="153344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190779" y="3888746"/>
            <a:ext cx="7920880" cy="155953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32" name="Группа 31"/>
          <p:cNvGrpSpPr/>
          <p:nvPr/>
        </p:nvGrpSpPr>
        <p:grpSpPr bwMode="auto">
          <a:xfrm>
            <a:off x="227680" y="1653039"/>
            <a:ext cx="2327552" cy="1825154"/>
            <a:chOff x="2838100" y="1532086"/>
            <a:chExt cx="2327552" cy="1825154"/>
          </a:xfrm>
        </p:grpSpPr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4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6" name="Рисунок 35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Группа 41"/>
          <p:cNvGrpSpPr/>
          <p:nvPr/>
        </p:nvGrpSpPr>
        <p:grpSpPr bwMode="auto">
          <a:xfrm>
            <a:off x="263352" y="3861048"/>
            <a:ext cx="2345741" cy="1825154"/>
            <a:chOff x="3330087" y="1478958"/>
            <a:chExt cx="2345741" cy="1825154"/>
          </a:xfrm>
        </p:grpSpPr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5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Прямоугольник 26"/>
          <p:cNvSpPr/>
          <p:nvPr/>
        </p:nvSpPr>
        <p:spPr bwMode="auto">
          <a:xfrm>
            <a:off x="3377083" y="205182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387749" y="4281623"/>
            <a:ext cx="7399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11 классов, Срок обучения: 2 года 10 месяцев (заочная)</a:t>
            </a:r>
            <a:endParaRPr/>
          </a:p>
        </p:txBody>
      </p:sp>
      <p:sp>
        <p:nvSpPr>
          <p:cNvPr id="30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 Самарской области «Губернский техникум м.р. </a:t>
            </a:r>
            <a:r>
              <a:rPr lang="ru-RU" sz="2000"/>
              <a:t>Кошкинский</a:t>
            </a:r>
            <a:endParaRPr lang="en-US" sz="2000"/>
          </a:p>
        </p:txBody>
      </p:sp>
      <p:pic>
        <p:nvPicPr>
          <p:cNvPr id="52" name="Picture 2" descr="http://qrcoder.ru/code/?http%3A%2F%2Fgtmrk.yartel.ru%2Findex.php%2Finformatsiya-dlya-abiturientov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049189" y="224437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"</a:t>
            </a:r>
            <a:r>
              <a:rPr lang="ru-RU" sz="2000"/>
              <a:t>Новокуйбышевский</a:t>
            </a:r>
            <a:r>
              <a:rPr lang="ru-RU" sz="2000"/>
              <a:t> нефтехимический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 г. Новокуйбышевск,  ул. Кирова, дом 4 , тел. </a:t>
            </a:r>
            <a:r>
              <a:rPr lang="ru-RU">
                <a:solidFill>
                  <a:schemeClr val="bg1"/>
                </a:solidFill>
              </a:rPr>
              <a:t>+7 846 352-05-56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68191" y="2041038"/>
            <a:ext cx="89723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18.01.33 Лаборант по контролю качества сырья, реактивов, промежуточных продуктов, готовой продукции, отходов производства (лаборант химического анализа)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18.02.12 Технология аналитического контроля химических соединений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864122" y="1784250"/>
            <a:ext cx="9052197" cy="330093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224359" y="18011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840416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3" action="ppaction://hlinksldjump" tooltip="ppaction://hlinksldjumpslide3"/>
              </a:rPr>
              <a:t>К оглавлению</a:t>
            </a:r>
            <a:endParaRPr lang="en-US"/>
          </a:p>
        </p:txBody>
      </p:sp>
      <p:pic>
        <p:nvPicPr>
          <p:cNvPr id="2050" name="Picture 2" descr="http://qrcoder.ru/code/?https%3A%2F%2Fnnht.ru%2Fabiturientam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683931" y="173914"/>
            <a:ext cx="1029441" cy="10294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Нефтегорский</a:t>
            </a:r>
            <a:r>
              <a:rPr lang="ru-RU" sz="2000"/>
              <a:t> государственный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город Нефтегорск, проспект Победы , дом 10 , тел. </a:t>
            </a:r>
            <a:r>
              <a:rPr lang="ru-RU">
                <a:solidFill>
                  <a:schemeClr val="bg1"/>
                </a:solidFill>
              </a:rPr>
              <a:t>+7 846 702-15-73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01419" y="1773410"/>
            <a:ext cx="7731086" cy="10081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30"/>
          <p:cNvGrpSpPr/>
          <p:nvPr/>
        </p:nvGrpSpPr>
        <p:grpSpPr bwMode="auto">
          <a:xfrm>
            <a:off x="191344" y="1772816"/>
            <a:ext cx="2345741" cy="1825154"/>
            <a:chOff x="3330087" y="1478958"/>
            <a:chExt cx="2345741" cy="1825154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6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Прямоугольник 80"/>
          <p:cNvSpPr/>
          <p:nvPr/>
        </p:nvSpPr>
        <p:spPr bwMode="auto">
          <a:xfrm>
            <a:off x="3431704" y="2003989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191344" y="4005064"/>
            <a:ext cx="2390643" cy="1825154"/>
            <a:chOff x="8210934" y="1625686"/>
            <a:chExt cx="2390643" cy="1825154"/>
          </a:xfrm>
        </p:grpSpPr>
        <p:sp>
          <p:nvSpPr>
            <p:cNvPr id="45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6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2" name="Рисунок 61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2855640" y="4293096"/>
            <a:ext cx="7725949" cy="93610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4098" name="Picture 2" descr="http://qrcoder.ru/code/?http%3A%2F%2Fneftgt.minobr63.ru%2F%3Fpage_id%3D457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33630" y="224437"/>
            <a:ext cx="853200" cy="8532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 bwMode="auto">
          <a:xfrm>
            <a:off x="3215680" y="4437112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Хворостянский</a:t>
            </a:r>
            <a:r>
              <a:rPr lang="ru-RU" sz="2000"/>
              <a:t> государственный техникум им.Юрия Рябова"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Хворостянский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район, с.Хворостянка, ул.Школьная 1 , тел. </a:t>
            </a:r>
            <a:r>
              <a:rPr lang="ru-RU">
                <a:solidFill>
                  <a:schemeClr val="bg1"/>
                </a:solidFill>
              </a:rPr>
              <a:t>+7 846 779-15-92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431704" y="1484784"/>
            <a:ext cx="70450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38.02.01. Экономика и бухгалтерский учёт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43.01.09 Повар, кондитер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071664" y="1340768"/>
            <a:ext cx="7770462" cy="23042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1"/>
          <p:cNvGrpSpPr/>
          <p:nvPr/>
        </p:nvGrpSpPr>
        <p:grpSpPr bwMode="auto">
          <a:xfrm>
            <a:off x="263352" y="3933056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62"/>
          <p:cNvGrpSpPr/>
          <p:nvPr/>
        </p:nvGrpSpPr>
        <p:grpSpPr bwMode="auto">
          <a:xfrm>
            <a:off x="338443" y="1310756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3064459" y="3933142"/>
            <a:ext cx="7770462" cy="165609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359696" y="4149079"/>
            <a:ext cx="69591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38.02.01. Экономика и бухгалтерский учёт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pic>
        <p:nvPicPr>
          <p:cNvPr id="5122" name="Picture 2" descr="http://qrcoder.ru/code/?http%3A%2F%2Fwww.gouspohgt.ru%2Fsample-levels%2Fusloviya-obucheniya-lits-c-ovz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60172" y="247894"/>
            <a:ext cx="853200" cy="853200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</a:t>
            </a:r>
            <a:r>
              <a:rPr lang="ru-RU" sz="2000"/>
              <a:t>«Технологический колледж </a:t>
            </a:r>
            <a:r>
              <a:rPr lang="ru-RU" sz="2000"/>
              <a:t>им.Н.Д.Кузнецова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Ул.Советской Армии 5А , тел. </a:t>
            </a:r>
            <a:r>
              <a:rPr lang="ru-RU">
                <a:solidFill>
                  <a:schemeClr val="bg1"/>
                </a:solidFill>
              </a:rPr>
              <a:t> +7 846 201-80-88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99656" y="119675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15.01.29 Контролер станочных и слесарных работ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12851 </a:t>
            </a:r>
            <a:r>
              <a:rPr lang="ru-RU" sz="1600">
                <a:latin typeface="Arial Black"/>
              </a:rPr>
              <a:t>Комплектовщик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17531 Рабочий зеленого хозяйства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18103 Садовник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20190 Архивариус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 lang="ru-RU" sz="160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639616" y="1196752"/>
            <a:ext cx="8136904" cy="25202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1"/>
          <p:cNvGrpSpPr/>
          <p:nvPr/>
        </p:nvGrpSpPr>
        <p:grpSpPr bwMode="auto">
          <a:xfrm>
            <a:off x="191344" y="3717032"/>
            <a:ext cx="2390643" cy="1825154"/>
            <a:chOff x="8210934" y="1625686"/>
            <a:chExt cx="2390643" cy="1825154"/>
          </a:xfrm>
        </p:grpSpPr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6" name="Рисунок 2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62"/>
          <p:cNvGrpSpPr/>
          <p:nvPr/>
        </p:nvGrpSpPr>
        <p:grpSpPr bwMode="auto">
          <a:xfrm>
            <a:off x="252012" y="1482674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2567608" y="3789040"/>
            <a:ext cx="8093733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999656" y="386104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15.01.29 Контролер станочных и слесарных работ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12851 </a:t>
            </a:r>
            <a:r>
              <a:rPr lang="ru-RU" sz="1600">
                <a:latin typeface="Arial Black"/>
              </a:rPr>
              <a:t>Комплектовщик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17531 </a:t>
            </a:r>
            <a:r>
              <a:rPr lang="ru-RU" sz="1600">
                <a:latin typeface="Arial Black"/>
              </a:rPr>
              <a:t>Рабочий зеленого хозяйства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18103 Садовник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</p:txBody>
      </p:sp>
      <p:pic>
        <p:nvPicPr>
          <p:cNvPr id="6146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37625" y="224437"/>
            <a:ext cx="853199" cy="853200"/>
          </a:xfrm>
          <a:prstGeom prst="rect">
            <a:avLst/>
          </a:prstGeom>
          <a:noFill/>
        </p:spPr>
      </p:pic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. Самара, Ул.Советской Армии 5А , тел. </a:t>
            </a:r>
            <a:r>
              <a:rPr lang="ru-RU">
                <a:solidFill>
                  <a:schemeClr val="bg1"/>
                </a:solidFill>
              </a:rPr>
              <a:t>+7 846 201-80-88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30"/>
          <p:cNvGrpSpPr/>
          <p:nvPr/>
        </p:nvGrpSpPr>
        <p:grpSpPr bwMode="auto">
          <a:xfrm>
            <a:off x="335360" y="1268760"/>
            <a:ext cx="2129642" cy="1825200"/>
            <a:chOff x="3390776" y="1592499"/>
            <a:chExt cx="2129642" cy="1825200"/>
          </a:xfrm>
        </p:grpSpPr>
        <p:sp>
          <p:nvSpPr>
            <p:cNvPr id="32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3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35" name="Рисунок 34" descr="https://pandia.ru/text/80/648/images/img3_126.jpg"/>
            <p:cNvPicPr/>
            <p:nvPr/>
          </p:nvPicPr>
          <p:blipFill>
            <a:blip r:embed="rId2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3215680" y="1268760"/>
            <a:ext cx="7848872" cy="16561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3431704" y="126876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12851 Комплектовщик </a:t>
            </a:r>
            <a:endParaRPr/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нет, </a:t>
            </a:r>
            <a:r>
              <a:rPr lang="ru-RU" sz="1600"/>
              <a:t>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17531 Рабочий зеленого хозяйства</a:t>
            </a:r>
            <a:endParaRPr/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нет, </a:t>
            </a:r>
            <a:r>
              <a:rPr lang="ru-RU" sz="1600"/>
              <a:t>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18103 Садовник </a:t>
            </a:r>
            <a:endParaRPr/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grpSp>
        <p:nvGrpSpPr>
          <p:cNvPr id="45" name="Группа 44"/>
          <p:cNvGrpSpPr/>
          <p:nvPr/>
        </p:nvGrpSpPr>
        <p:grpSpPr bwMode="auto">
          <a:xfrm>
            <a:off x="357140" y="2919474"/>
            <a:ext cx="2345741" cy="1825154"/>
            <a:chOff x="3330087" y="1478958"/>
            <a:chExt cx="2345741" cy="1825154"/>
          </a:xfrm>
        </p:grpSpPr>
        <p:sp>
          <p:nvSpPr>
            <p:cNvPr id="4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7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9" name="Рисунок 48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3215680" y="3068960"/>
            <a:ext cx="7807987" cy="15841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3431704" y="314096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15.01.29 Контролер станочных и слесарных работ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12851 </a:t>
            </a:r>
            <a:r>
              <a:rPr lang="ru-RU" sz="1600">
                <a:latin typeface="Arial Black"/>
              </a:rPr>
              <a:t>Комплектовщик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20190 </a:t>
            </a:r>
            <a:r>
              <a:rPr lang="ru-RU" sz="1600">
                <a:latin typeface="Arial Black"/>
              </a:rPr>
              <a:t>Архивариус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grpSp>
        <p:nvGrpSpPr>
          <p:cNvPr id="56" name="Группа 55"/>
          <p:cNvGrpSpPr/>
          <p:nvPr/>
        </p:nvGrpSpPr>
        <p:grpSpPr bwMode="auto">
          <a:xfrm>
            <a:off x="427718" y="4517505"/>
            <a:ext cx="2327552" cy="1825154"/>
            <a:chOff x="2838100" y="1532086"/>
            <a:chExt cx="2327552" cy="1825154"/>
          </a:xfrm>
        </p:grpSpPr>
        <p:sp>
          <p:nvSpPr>
            <p:cNvPr id="5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8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6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0" name="Рисунок 59" descr="https://pandia.ru/text/80/648/images/img3_126.jpg"/>
            <p:cNvPicPr/>
            <p:nvPr/>
          </p:nvPicPr>
          <p:blipFill>
            <a:blip r:embed="rId4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3143672" y="4797152"/>
            <a:ext cx="7888401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431704" y="4869159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20190 Архивариус</a:t>
            </a:r>
            <a:endParaRPr/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1 год 10 месяцев</a:t>
            </a:r>
            <a:endParaRPr/>
          </a:p>
        </p:txBody>
      </p:sp>
      <p:sp>
        <p:nvSpPr>
          <p:cNvPr id="40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</a:t>
            </a:r>
            <a:r>
              <a:rPr lang="ru-RU" sz="2000"/>
              <a:t>«Технологический колледж </a:t>
            </a:r>
            <a:r>
              <a:rPr lang="ru-RU" sz="2000"/>
              <a:t>им.Н.Д.Кузнецова</a:t>
            </a:r>
            <a:r>
              <a:rPr lang="ru-RU" sz="2000"/>
              <a:t>»</a:t>
            </a:r>
            <a:endParaRPr lang="en-US" sz="2000"/>
          </a:p>
        </p:txBody>
      </p:sp>
      <p:pic>
        <p:nvPicPr>
          <p:cNvPr id="7170" name="Picture 2" descr="http://qrcoder.ru/code/?https%3A%2F%2Fscais.ru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66606" y="196732"/>
            <a:ext cx="853199" cy="853200"/>
          </a:xfrm>
          <a:prstGeom prst="rect">
            <a:avLst/>
          </a:prstGeom>
          <a:noFill/>
        </p:spPr>
      </p:pic>
      <p:sp>
        <p:nvSpPr>
          <p:cNvPr id="65" name="Нижний колонтитул 64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Большеглушицкий</a:t>
            </a:r>
            <a:r>
              <a:rPr lang="ru-RU" sz="2000"/>
              <a:t> государственный техникум"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с. Большая Глушица, ул. Зеленая, д.9, тел. </a:t>
            </a:r>
            <a:r>
              <a:rPr lang="ru-RU">
                <a:solidFill>
                  <a:schemeClr val="bg1"/>
                </a:solidFill>
              </a:rPr>
              <a:t>+7 846 732-15-87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287688" y="249289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927648" y="2132856"/>
            <a:ext cx="9052197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5" name="Группа 62"/>
          <p:cNvGrpSpPr/>
          <p:nvPr/>
        </p:nvGrpSpPr>
        <p:grpSpPr bwMode="auto">
          <a:xfrm>
            <a:off x="528936" y="1973932"/>
            <a:ext cx="2254696" cy="1825154"/>
            <a:chOff x="2838100" y="1507418"/>
            <a:chExt cx="2254696" cy="1825154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69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8" name="Рисунок 67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18" name="Picture 2" descr="http://qrcoder.ru/code/?http%3A%2F%2Ftech-bgl.ru%2F%3Fpage_id%3D45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38568" y="233951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840416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191344" y="200981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автономное профессиональное образовательное учреждение Самарской области «Жигулевский государственный колледж»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69493" y="6472322"/>
            <a:ext cx="1134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445350, Самарская область, г.о. Жигулевск, г. Жигулевск, улица Мира, 22, тел. </a:t>
            </a:r>
            <a:r>
              <a:rPr lang="ru-RU">
                <a:solidFill>
                  <a:schemeClr val="bg1"/>
                </a:solidFill>
              </a:rPr>
              <a:t>+7 848 622-48-07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27648" y="1268760"/>
            <a:ext cx="8280919" cy="316835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3143672" y="1340768"/>
            <a:ext cx="828091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08.01.29 Мастер по ремонту и обслуживанию инженерных систем ЖКХ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08.02.14 Эксплуатация </a:t>
            </a:r>
            <a:r>
              <a:rPr lang="ru-RU" sz="1600">
                <a:latin typeface="Arial Black"/>
              </a:rPr>
              <a:t>и обслуживание многоквартирного дома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</a:t>
            </a:r>
            <a:r>
              <a:rPr lang="ru-RU" sz="1600"/>
              <a:t>: 9 классов,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 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13.01.10 Электромонтер по ремонту и обслуживанию электрооборудования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классов, Срок обучения: 1 год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8194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064552" y="186550"/>
            <a:ext cx="853200" cy="853200"/>
          </a:xfrm>
          <a:prstGeom prst="rect">
            <a:avLst/>
          </a:prstGeom>
          <a:noFill/>
        </p:spPr>
      </p:pic>
      <p:grpSp>
        <p:nvGrpSpPr>
          <p:cNvPr id="39" name="Группа 26"/>
          <p:cNvGrpSpPr/>
          <p:nvPr/>
        </p:nvGrpSpPr>
        <p:grpSpPr bwMode="auto">
          <a:xfrm>
            <a:off x="335360" y="1484784"/>
            <a:ext cx="2254696" cy="1825154"/>
            <a:chOff x="2838100" y="1507418"/>
            <a:chExt cx="2254696" cy="1825154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0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7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72" name="Рисунок 71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Нижний колонтитул 39"/>
          <p:cNvSpPr>
            <a:spLocks noGrp="1"/>
          </p:cNvSpPr>
          <p:nvPr>
            <p:ph type="ftr" sz="quarter" idx="10"/>
          </p:nvPr>
        </p:nvSpPr>
        <p:spPr bwMode="auto">
          <a:xfrm>
            <a:off x="1012844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47" name="Группа 30"/>
          <p:cNvGrpSpPr/>
          <p:nvPr/>
        </p:nvGrpSpPr>
        <p:grpSpPr bwMode="auto">
          <a:xfrm>
            <a:off x="335360" y="4149079"/>
            <a:ext cx="2129642" cy="1825200"/>
            <a:chOff x="3390776" y="1592499"/>
            <a:chExt cx="2129642" cy="1825200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8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5" name="Рисунок 64" descr="https://pandia.ru/text/80/648/images/img3_126.jpg"/>
            <p:cNvPicPr/>
            <p:nvPr/>
          </p:nvPicPr>
          <p:blipFill>
            <a:blip r:embed="rId5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80" name="AutoShape 3"/>
          <p:cNvSpPr>
            <a:spLocks noChangeArrowheads="1"/>
          </p:cNvSpPr>
          <p:nvPr/>
        </p:nvSpPr>
        <p:spPr bwMode="auto">
          <a:xfrm>
            <a:off x="2999656" y="4725144"/>
            <a:ext cx="8352928" cy="115212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81" name="Прямоугольник 80"/>
          <p:cNvSpPr/>
          <p:nvPr/>
        </p:nvSpPr>
        <p:spPr bwMode="auto">
          <a:xfrm>
            <a:off x="3215680" y="486915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17544 </a:t>
            </a:r>
            <a:r>
              <a:rPr lang="ru-RU" sz="1600">
                <a:latin typeface="Arial Black"/>
              </a:rPr>
              <a:t>Рабочий </a:t>
            </a:r>
            <a:r>
              <a:rPr lang="ru-RU" sz="1600">
                <a:latin typeface="Arial Black"/>
              </a:rPr>
              <a:t>по комплексному обслуживанию и ремонту зданий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нет, </a:t>
            </a:r>
            <a:r>
              <a:rPr lang="ru-RU" sz="1600"/>
              <a:t>Срок 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pic>
        <p:nvPicPr>
          <p:cNvPr id="83" name="Picture 2" descr="http://qrcoder.ru/code/?https%3A%2F%2Fzhrt.ru%2F%E4%EE%F1%F2%F3%EF%ED%E0%FF%F1%F0%E5%E4%E0%2F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064552" y="188640"/>
            <a:ext cx="853200" cy="853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446540 Самарская область, Сергиевский район, с. Сергиевск, ул. Ленина, дом 15 тел.: +7 846 552-21-30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119587" y="1559826"/>
            <a:ext cx="8754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>
                <a:latin typeface="+mj-lt"/>
              </a:rPr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71664" y="3068960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19675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1" name="Рисунок 30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35"/>
          <p:cNvGrpSpPr/>
          <p:nvPr/>
        </p:nvGrpSpPr>
        <p:grpSpPr bwMode="auto">
          <a:xfrm>
            <a:off x="335360" y="2924944"/>
            <a:ext cx="2390643" cy="1825154"/>
            <a:chOff x="8210934" y="1625686"/>
            <a:chExt cx="2390643" cy="1825154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1" name="Рисунок 40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2855640" y="2924944"/>
            <a:ext cx="8805204" cy="136815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12776"/>
            <a:ext cx="8856219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10242" name="Picture 2" descr="http://qrcoder.ru/code/?http%3A%2F%2Fwww.%F1%E3%F263.%F0%F4%2Findex%2Finformacija_o_nabore_abiturientov_s_invalidnostju_i_ovz%2F0-497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846904" y="172178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237312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5" action="ppaction://hlinksldjump" tooltip="ppaction://hlinksldjumpslide3"/>
              </a:rPr>
              <a:t>К оглавлению</a:t>
            </a:r>
            <a:endParaRPr lang="en-US"/>
          </a:p>
        </p:txBody>
      </p:sp>
      <p:grpSp>
        <p:nvGrpSpPr>
          <p:cNvPr id="36" name="Группа 30"/>
          <p:cNvGrpSpPr/>
          <p:nvPr/>
        </p:nvGrpSpPr>
        <p:grpSpPr bwMode="auto">
          <a:xfrm>
            <a:off x="335360" y="4653136"/>
            <a:ext cx="2129642" cy="1825200"/>
            <a:chOff x="3390776" y="1592499"/>
            <a:chExt cx="2129642" cy="1825200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3390776" y="2190706"/>
              <a:ext cx="431821" cy="73739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5" name="Group 28"/>
            <p:cNvGrpSpPr/>
            <p:nvPr/>
          </p:nvGrpSpPr>
          <p:grpSpPr bwMode="auto">
            <a:xfrm>
              <a:off x="3590818" y="1592499"/>
              <a:ext cx="1929600" cy="1825200"/>
              <a:chOff x="4166" y="1706"/>
              <a:chExt cx="1252" cy="1252"/>
            </a:xfrm>
          </p:grpSpPr>
          <p:sp>
            <p:nvSpPr>
              <p:cNvPr id="49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gray">
              <a:xfrm>
                <a:off x="4262" y="1706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47" name="Рисунок 46" descr="https://pandia.ru/text/80/648/images/img3_126.jpg"/>
            <p:cNvPicPr/>
            <p:nvPr/>
          </p:nvPicPr>
          <p:blipFill>
            <a:blip r:embed="rId6"/>
            <a:srcRect l="74911" t="0" r="0" b="0"/>
            <a:stretch/>
          </p:blipFill>
          <p:spPr bwMode="auto">
            <a:xfrm>
              <a:off x="4382259" y="1718346"/>
              <a:ext cx="473075" cy="481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 Box 38"/>
            <p:cNvSpPr txBox="1">
              <a:spLocks noChangeArrowheads="1"/>
            </p:cNvSpPr>
            <p:nvPr/>
          </p:nvSpPr>
          <p:spPr bwMode="gray">
            <a:xfrm>
              <a:off x="3894343" y="2180917"/>
              <a:ext cx="1476686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интеллекта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 bwMode="auto">
          <a:xfrm>
            <a:off x="2999656" y="479715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14522 Мойщик посуды 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нет, </a:t>
            </a:r>
            <a:r>
              <a:rPr lang="ru-RU" sz="1600"/>
              <a:t>Срок обучения: 1 год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19262 Уборщик территорий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</a:t>
            </a:r>
            <a:r>
              <a:rPr lang="ru-RU" sz="1600"/>
              <a:t>требований к образованию нет Срок </a:t>
            </a:r>
            <a:r>
              <a:rPr lang="ru-RU" sz="1600"/>
              <a:t>обучения: 1 год 10 </a:t>
            </a:r>
            <a:r>
              <a:rPr lang="ru-RU" sz="1600"/>
              <a:t>месяцев</a:t>
            </a:r>
            <a:endParaRPr lang="ru-RU" sz="1600"/>
          </a:p>
        </p:txBody>
      </p:sp>
      <p:sp>
        <p:nvSpPr>
          <p:cNvPr id="54" name="AutoShape 3"/>
          <p:cNvSpPr>
            <a:spLocks noChangeArrowheads="1"/>
          </p:cNvSpPr>
          <p:nvPr/>
        </p:nvSpPr>
        <p:spPr bwMode="auto">
          <a:xfrm>
            <a:off x="2711624" y="4653136"/>
            <a:ext cx="8928992" cy="15121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41190" y="193225"/>
            <a:ext cx="10871200" cy="900113"/>
          </a:xfrm>
        </p:spPr>
        <p:txBody>
          <a:bodyPr/>
          <a:lstStyle/>
          <a:p>
            <a:pPr algn="l">
              <a:defRPr/>
            </a:pPr>
            <a:r>
              <a:rPr lang="ru-RU"/>
              <a:t>Перечень ПОО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 flipH="1">
            <a:off x="3431704" y="2134891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 bwMode="auto">
          <a:xfrm>
            <a:off x="21097" y="996158"/>
            <a:ext cx="7685310" cy="880501"/>
            <a:chOff x="3647728" y="2378005"/>
            <a:chExt cx="7685310" cy="880501"/>
          </a:xfrm>
        </p:grpSpPr>
        <p:grpSp>
          <p:nvGrpSpPr>
            <p:cNvPr id="3" name="Group 47"/>
            <p:cNvGrpSpPr/>
            <p:nvPr/>
          </p:nvGrpSpPr>
          <p:grpSpPr bwMode="auto">
            <a:xfrm>
              <a:off x="3647728" y="2378005"/>
              <a:ext cx="7685310" cy="880501"/>
              <a:chOff x="1296" y="1824"/>
              <a:chExt cx="3001" cy="432"/>
            </a:xfrm>
            <a:solidFill>
              <a:srgbClr val="FF0000"/>
            </a:solidFill>
          </p:grpSpPr>
          <p:sp>
            <p:nvSpPr>
              <p:cNvPr id="88112" name="AutoShape 48"/>
              <p:cNvSpPr>
                <a:spLocks noChangeArrowheads="1"/>
              </p:cNvSpPr>
              <p:nvPr/>
            </p:nvSpPr>
            <p:spPr bwMode="gray">
              <a:xfrm>
                <a:off x="1561" y="1917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3" name="AutoShape 49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432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gray">
              <a:xfrm>
                <a:off x="1714" y="1942"/>
                <a:ext cx="2160" cy="2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Для лиц с нарушением слуха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8115" name="Text Box 51"/>
              <p:cNvSpPr txBox="1">
                <a:spLocks noChangeArrowheads="1"/>
              </p:cNvSpPr>
              <p:nvPr/>
            </p:nvSpPr>
            <p:spPr bwMode="gray">
              <a:xfrm>
                <a:off x="1401" y="1886"/>
                <a:ext cx="206" cy="29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  <p:pic>
          <p:nvPicPr>
            <p:cNvPr id="36" name="Рисунок 35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10377814" y="2545282"/>
              <a:ext cx="668157" cy="631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441190" y="1863776"/>
            <a:ext cx="11377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Arial Black"/>
              </a:rPr>
              <a:t>Самарское территориальное управление</a:t>
            </a:r>
            <a:endParaRPr/>
          </a:p>
          <a:p>
            <a:pPr>
              <a:defRPr/>
            </a:pPr>
            <a:r>
              <a:rPr lang="ru-RU" u="sng">
                <a:hlinkClick r:id="rId3" action="ppaction://hlinksldjump" tooltip="ppaction://hlinksldjumpslide54"/>
              </a:rPr>
              <a:t>государственное </a:t>
            </a:r>
            <a:r>
              <a:rPr lang="ru-RU" u="sng">
                <a:hlinkClick r:id="rId3" action="ppaction://hlinksldjump" tooltip="ppaction://hlinksldjumpslide54"/>
              </a:rPr>
              <a:t>бюджетное профессиональное образовательное учреждение Самарской области "Самарский государственный колледж сервисных технологий и дизайна" 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4" action="ppaction://hlinksldjump" tooltip="ppaction://hlinksldjumpslide56"/>
              </a:rPr>
              <a:t>государственное </a:t>
            </a:r>
            <a:r>
              <a:rPr lang="ru-RU" u="sng">
                <a:hlinkClick r:id="rId4" action="ppaction://hlinksldjump" tooltip="ppaction://hlinksldjumpslide56"/>
              </a:rPr>
              <a:t>бюджетное профессиональное образовательное учреждение "Самарский медицинский колледж им. </a:t>
            </a:r>
            <a:r>
              <a:rPr lang="ru-RU" u="sng">
                <a:hlinkClick r:id="rId4" action="ppaction://hlinksldjump" tooltip="ppaction://hlinksldjumpslide56"/>
              </a:rPr>
              <a:t>Н.Ляпиной</a:t>
            </a:r>
            <a:r>
              <a:rPr lang="ru-RU" u="sng">
                <a:hlinkClick r:id="rId4" action="ppaction://hlinksldjump" tooltip="ppaction://hlinksldjumpslide56"/>
              </a:rPr>
              <a:t>" </a:t>
            </a:r>
            <a:endParaRPr lang="ru-RU"/>
          </a:p>
          <a:p>
            <a:pPr>
              <a:defRPr/>
            </a:pPr>
            <a:r>
              <a:rPr lang="ru-RU" u="sng">
                <a:hlinkClick r:id="rId5" action="ppaction://hlinksldjump" tooltip="ppaction://hlinksldjumpslide133"/>
              </a:rPr>
              <a:t>Безенчукский</a:t>
            </a:r>
            <a:r>
              <a:rPr lang="ru-RU" u="sng">
                <a:hlinkClick r:id="rId5" action="ppaction://hlinksldjump" tooltip="ppaction://hlinksldjumpslide133"/>
              </a:rPr>
              <a:t> филиал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6" action="ppaction://hlinksldjump" tooltip="ppaction://hlinksldjumpslide57"/>
              </a:rPr>
              <a:t>государственное </a:t>
            </a:r>
            <a:r>
              <a:rPr lang="ru-RU" u="sng">
                <a:hlinkClick r:id="rId6" action="ppaction://hlinksldjump" tooltip="ppaction://hlinksldjumpslide57"/>
              </a:rPr>
              <a:t>бюджетное образовательное учреждение Самарской области «Самарский машиностроительный колледж</a:t>
            </a:r>
            <a:r>
              <a:rPr lang="ru-RU" u="sng">
                <a:hlinkClick r:id="rId6" action="ppaction://hlinksldjump" tooltip="ppaction://hlinksldjumpslide57"/>
              </a:rPr>
              <a:t>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7" action="ppaction://hlinksldjump" tooltip="ppaction://hlinksldjumpslide46"/>
              </a:rPr>
              <a:t>государственное </a:t>
            </a:r>
            <a:r>
              <a:rPr lang="ru-RU" u="sng">
                <a:hlinkClick r:id="rId7" action="ppaction://hlinksldjump" tooltip="ppaction://hlinksldjumpslide46"/>
              </a:rPr>
              <a:t>автономное профессиональное образовательное учреждение Самарской области "Самарский металлургический </a:t>
            </a:r>
            <a:r>
              <a:rPr lang="ru-RU" u="sng">
                <a:hlinkClick r:id="rId7" action="ppaction://hlinksldjump" tooltip="ppaction://hlinksldjumpslide46"/>
              </a:rPr>
              <a:t>колледж»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u="sng">
                <a:hlinkClick r:id="rId8" action="ppaction://hlinksldjump" tooltip="ppaction://hlinksldjumpslide66"/>
              </a:rPr>
              <a:t>государственное бюджетное профессиональное образовательное учреждение Самарской области «Самарский техникум кулинарного искусства</a:t>
            </a:r>
            <a:r>
              <a:rPr lang="ru-RU" u="sng">
                <a:hlinkClick r:id="rId8" action="ppaction://hlinksldjump" tooltip="ppaction://hlinksldjumpslide66"/>
              </a:rPr>
              <a:t>»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446540 Самарская область, Сергиевский район, с. Сергиевск, ул. Ленина, дом 15 тел.: +7 846 552-21-30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287169" y="1385107"/>
            <a:ext cx="8754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>
                <a:latin typeface="+mj-lt"/>
              </a:rPr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 b="1"/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143672" y="4293096"/>
            <a:ext cx="875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44.02.01 Дошкольное образование</a:t>
            </a:r>
            <a:endParaRPr/>
          </a:p>
          <a:p>
            <a:pPr>
              <a:defRPr/>
            </a:pPr>
            <a:r>
              <a:rPr lang="ru-RU" sz="1600">
                <a:latin typeface="+mj-lt"/>
              </a:rPr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>
              <a:latin typeface="+mj-lt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44.02.02 Преподавание в начальных классах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 </a:t>
            </a:r>
            <a:endParaRPr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3053195" y="3833706"/>
            <a:ext cx="8805204" cy="233159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83704" y="1326638"/>
            <a:ext cx="8856219" cy="213298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7" name="Группа 44"/>
          <p:cNvGrpSpPr/>
          <p:nvPr/>
        </p:nvGrpSpPr>
        <p:grpSpPr bwMode="auto">
          <a:xfrm>
            <a:off x="191344" y="1556792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5" name="Рисунок 44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Группа 55"/>
          <p:cNvGrpSpPr/>
          <p:nvPr/>
        </p:nvGrpSpPr>
        <p:grpSpPr bwMode="auto">
          <a:xfrm>
            <a:off x="335360" y="4149079"/>
            <a:ext cx="2327552" cy="1825154"/>
            <a:chOff x="2838100" y="1532086"/>
            <a:chExt cx="2327552" cy="1825154"/>
          </a:xfrm>
        </p:grpSpPr>
        <p:sp>
          <p:nvSpPr>
            <p:cNvPr id="52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3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5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6" name="Рисунок 55" descr="https://pandia.ru/text/80/648/images/img3_126.jpg"/>
            <p:cNvPicPr/>
            <p:nvPr/>
          </p:nvPicPr>
          <p:blipFill>
            <a:blip r:embed="rId3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«Сергиевский губернский техникум</a:t>
            </a:r>
            <a:endParaRPr lang="en-US" sz="200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165304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pic>
        <p:nvPicPr>
          <p:cNvPr id="2050" name="Picture 2" descr="http://qrcoder.ru/code/?https%3A%2F%2Fsgt.minobr63.ru%2Fabitur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67670" y="83785"/>
            <a:ext cx="1017310" cy="10173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"Самарской техникум авиационного и промышленного машиностроения имени Д.И. Козлова"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Старый переулок, д. 6  тел.: +7 846 955-22-11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3271490" y="2702612"/>
            <a:ext cx="734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15.01.34 Фрезеровщик на станках с ЧПУ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1 год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3026980" y="2451470"/>
            <a:ext cx="8856219" cy="122324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pic>
        <p:nvPicPr>
          <p:cNvPr id="11266" name="Picture 2" descr="http://qrcoder.ru/code/?https%3A%2F%2Fstapm.ru%2Fstorage%2Fprograms%2F46%2Fdocuments%2Fprofoperator.pdf&amp;4&amp;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49242" y="266542"/>
            <a:ext cx="853200" cy="8532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 bwMode="auto">
          <a:xfrm>
            <a:off x="407368" y="2153974"/>
            <a:ext cx="2254696" cy="1825154"/>
            <a:chOff x="2838100" y="1507418"/>
            <a:chExt cx="2254696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3" name="Рисунок 32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Нижний колонтитул 41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профессиональное образовательное учреждение Самарской области "Самарский </a:t>
            </a:r>
            <a:r>
              <a:rPr lang="ru-RU" sz="2000"/>
              <a:t>торгово</a:t>
            </a:r>
            <a:r>
              <a:rPr lang="ru-RU" sz="2000"/>
              <a:t> - экономический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28740" y="644720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Самара, ул. Советской Армии, 19  тел.: +7 846 262-22-78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927648" y="1700808"/>
            <a:ext cx="88165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38.02.05 Товароведение и экспертиза качества потребительских товаров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38.02.06 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345638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556792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sz="2000"/>
              <a:t>торгово</a:t>
            </a:r>
            <a:r>
              <a:rPr lang="ru-RU" sz="2000"/>
              <a:t> - экономический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48717" y="6455479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Самара, ул. Советской Армии, 19  тел.: +7 846 262-22-78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5"/>
          <p:cNvGrpSpPr/>
          <p:nvPr/>
        </p:nvGrpSpPr>
        <p:grpSpPr bwMode="auto">
          <a:xfrm>
            <a:off x="407368" y="1700808"/>
            <a:ext cx="2327552" cy="1825154"/>
            <a:chOff x="2838100" y="1532086"/>
            <a:chExt cx="2327552" cy="1825154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2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0" name="Рисунок 19" descr="https://pandia.ru/text/80/648/images/img3_126.jpg"/>
            <p:cNvPicPr/>
            <p:nvPr/>
          </p:nvPicPr>
          <p:blipFill>
            <a:blip r:embed="rId2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2999656" y="2060849"/>
            <a:ext cx="8856219" cy="266429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3215680" y="2204864"/>
            <a:ext cx="8754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38.02.04 Коммерция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>
                <a:latin typeface="Arial Black"/>
              </a:rPr>
              <a:t>38.02.06 </a:t>
            </a:r>
            <a:r>
              <a:rPr lang="ru-RU" sz="1600">
                <a:latin typeface="Arial Black"/>
              </a:rPr>
              <a:t>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5949280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"Самарский </a:t>
            </a:r>
            <a:r>
              <a:rPr lang="ru-RU" sz="2000"/>
              <a:t>торгово</a:t>
            </a:r>
            <a:r>
              <a:rPr lang="ru-RU" sz="2000"/>
              <a:t> - экономический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25213" y="645250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Самара, ул. Советской Армии, 19  тел.: +7 846 262-22-78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4"/>
          <p:cNvGrpSpPr/>
          <p:nvPr/>
        </p:nvGrpSpPr>
        <p:grpSpPr bwMode="auto">
          <a:xfrm>
            <a:off x="287129" y="1885582"/>
            <a:ext cx="2345741" cy="1825154"/>
            <a:chOff x="3330087" y="1478958"/>
            <a:chExt cx="2345741" cy="1825154"/>
          </a:xfrm>
        </p:grpSpPr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9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0" name="Рисунок 29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2770954" y="1556792"/>
            <a:ext cx="8856219" cy="367240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3019786" y="1913280"/>
            <a:ext cx="87541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38.02.01 Экономика и бухгалтерский учет (по отраслям)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38.02.04 </a:t>
            </a:r>
            <a:r>
              <a:rPr lang="ru-RU" sz="1600">
                <a:latin typeface="Arial Black"/>
              </a:rPr>
              <a:t>Коммерция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38.02.05 </a:t>
            </a:r>
            <a:r>
              <a:rPr lang="ru-RU" sz="1600">
                <a:latin typeface="Arial Black"/>
              </a:rPr>
              <a:t>Товароведение и экспертиза качества потребительских товаров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11классов  Срок обучения: 2 года 10 месяцев</a:t>
            </a:r>
            <a:endParaRPr/>
          </a:p>
          <a:p>
            <a:pPr>
              <a:defRPr/>
            </a:pP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>
                <a:latin typeface="Arial Black"/>
              </a:rPr>
              <a:t>38.02.06 </a:t>
            </a:r>
            <a:r>
              <a:rPr lang="ru-RU" sz="1600">
                <a:latin typeface="Arial Black"/>
              </a:rPr>
              <a:t>Финансы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</p:txBody>
      </p:sp>
      <p:pic>
        <p:nvPicPr>
          <p:cNvPr id="27" name="Picture 2" descr="http://qrcoder.ru/code/?https%3A%2F%2Fsam-tek.ru%2Fprofessionalnoe-obuchenie-invalidov-i-lits-s-ovz.html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47796" y="175015"/>
            <a:ext cx="853200" cy="853200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пр. Кирова, 321 тел.: +7 9674812026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44644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407368" y="1268760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Прямоугольник 56"/>
          <p:cNvSpPr/>
          <p:nvPr/>
        </p:nvSpPr>
        <p:spPr bwMode="auto">
          <a:xfrm>
            <a:off x="2999656" y="4797152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143672" y="1412776"/>
            <a:ext cx="85206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08.01.26 Мастер по ремонту и обслуживанию инженерных систем жилищно-коммунального хозяйства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13.02.11 Техническая эксплуатация и обслуживание электрического и электромеханического оборудования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/>
              <a:t>Образование: 11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13.01.10 Электромонтер по ремонту и обслуживанию электрооборудования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21.02.05 Земельно-имущественные отношения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</a:t>
            </a:r>
            <a:r>
              <a:rPr lang="ru-RU" sz="1600"/>
              <a:t>2 </a:t>
            </a:r>
            <a:r>
              <a:rPr lang="ru-RU" sz="1600"/>
              <a:t>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3074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7199" y="20216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образовательное учреждение Самарской области "Самарский техникум промышленных технологий"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37307" y="646188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 Самара, пр. Кирова, 321 тел.: +7 9674812026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1415479" y="1268760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3632" y="2492896"/>
            <a:ext cx="8856219" cy="15841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10851" y="4221088"/>
            <a:ext cx="8856219" cy="208823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2999656" y="4653136"/>
            <a:ext cx="875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</p:txBody>
      </p:sp>
      <p:grpSp>
        <p:nvGrpSpPr>
          <p:cNvPr id="65" name="Группа 64"/>
          <p:cNvGrpSpPr/>
          <p:nvPr/>
        </p:nvGrpSpPr>
        <p:grpSpPr bwMode="auto">
          <a:xfrm>
            <a:off x="263352" y="1052736"/>
            <a:ext cx="2390643" cy="1825154"/>
            <a:chOff x="8210934" y="1625686"/>
            <a:chExt cx="2390643" cy="1825154"/>
          </a:xfrm>
        </p:grpSpPr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7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8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69" name="Рисунок 68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2783632" y="1556792"/>
            <a:ext cx="8856219" cy="64807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2999656" y="155679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21.02.05 Земельно-имущественные отношения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2927648" y="24928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21.02.05 Земельно-имущественные отношения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2927648" y="422108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21.02.04 Землеустройство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21.02.05 </a:t>
            </a:r>
            <a:r>
              <a:rPr lang="ru-RU" sz="1600">
                <a:latin typeface="Arial Black"/>
              </a:rPr>
              <a:t>Земельно-имущественные отношения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39.02.01 Социальная работа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pic>
        <p:nvPicPr>
          <p:cNvPr id="48" name="Picture 2" descr="http://qrcoder.ru/code/?https%3A%2F%2Fstpt-samara.ru%2Fabiturientam%2Fpriemnaya-komissiya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66382" y="253449"/>
            <a:ext cx="853200" cy="853200"/>
          </a:xfrm>
          <a:prstGeom prst="rect">
            <a:avLst/>
          </a:prstGeom>
          <a:noFill/>
        </p:spPr>
      </p:pic>
      <p:grpSp>
        <p:nvGrpSpPr>
          <p:cNvPr id="29" name="Группа 15"/>
          <p:cNvGrpSpPr/>
          <p:nvPr/>
        </p:nvGrpSpPr>
        <p:grpSpPr bwMode="auto">
          <a:xfrm>
            <a:off x="335360" y="2708920"/>
            <a:ext cx="2327552" cy="1825154"/>
            <a:chOff x="2838100" y="1532086"/>
            <a:chExt cx="2327552" cy="1825154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41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8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9" name="Рисунок 38" descr="https://pandia.ru/text/80/648/images/img3_126.jpg"/>
            <p:cNvPicPr/>
            <p:nvPr/>
          </p:nvPicPr>
          <p:blipFill>
            <a:blip r:embed="rId4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Группа 24"/>
          <p:cNvGrpSpPr/>
          <p:nvPr/>
        </p:nvGrpSpPr>
        <p:grpSpPr bwMode="auto">
          <a:xfrm>
            <a:off x="335360" y="4437112"/>
            <a:ext cx="2345741" cy="1825154"/>
            <a:chOff x="3330087" y="1478958"/>
            <a:chExt cx="2345741" cy="1825154"/>
          </a:xfrm>
        </p:grpSpPr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9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6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8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9" name="Рисунок 58" descr="https://pandia.ru/text/80/648/images/img3_126.jpg"/>
            <p:cNvPicPr/>
            <p:nvPr/>
          </p:nvPicPr>
          <p:blipFill>
            <a:blip r:embed="rId5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Нижний колонтитул 49"/>
          <p:cNvSpPr>
            <a:spLocks noGrp="1"/>
          </p:cNvSpPr>
          <p:nvPr>
            <p:ph type="ftr" sz="quarter" idx="10"/>
          </p:nvPr>
        </p:nvSpPr>
        <p:spPr bwMode="auto">
          <a:xfrm>
            <a:off x="96964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Сызранский</a:t>
            </a:r>
            <a:r>
              <a:rPr lang="ru-RU" sz="2000"/>
              <a:t> политехнический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07368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город Сызрань, улица Гидротурбинная, дом 9 , тел.: +7 846 437-47-23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196752"/>
            <a:ext cx="8856219" cy="332453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263352" y="1412776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69416" y="4743487"/>
            <a:ext cx="8856219" cy="134058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9656" y="1196752"/>
            <a:ext cx="8520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4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15.02.14 Оснащение средствами автоматизации технологических процессов и производств 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23.02.07 Техническое обслуживание и ремонт двигателей, систем и агрегатов автомобилей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27.02.07 Управление качеством продукции, процессов и услуг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</p:txBody>
      </p:sp>
      <p:grpSp>
        <p:nvGrpSpPr>
          <p:cNvPr id="37" name="Группа 36"/>
          <p:cNvGrpSpPr/>
          <p:nvPr/>
        </p:nvGrpSpPr>
        <p:grpSpPr bwMode="auto">
          <a:xfrm>
            <a:off x="186224" y="4299575"/>
            <a:ext cx="2390643" cy="1825154"/>
            <a:chOff x="8210934" y="1625686"/>
            <a:chExt cx="2390643" cy="1825154"/>
          </a:xfrm>
        </p:grpSpPr>
        <p:sp>
          <p:nvSpPr>
            <p:cNvPr id="38" name="Oval 14"/>
            <p:cNvSpPr>
              <a:spLocks noChangeArrowheads="1"/>
            </p:cNvSpPr>
            <p:nvPr/>
          </p:nvSpPr>
          <p:spPr bwMode="gray">
            <a:xfrm>
              <a:off x="8210934" y="2178284"/>
              <a:ext cx="431821" cy="7373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" name="Group 18"/>
            <p:cNvGrpSpPr/>
            <p:nvPr/>
          </p:nvGrpSpPr>
          <p:grpSpPr bwMode="auto">
            <a:xfrm>
              <a:off x="8462946" y="1625686"/>
              <a:ext cx="1929163" cy="1825154"/>
              <a:chOff x="4166" y="1706"/>
              <a:chExt cx="1252" cy="1252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" name="Text Box 38"/>
            <p:cNvSpPr txBox="1">
              <a:spLocks noChangeArrowheads="1"/>
            </p:cNvSpPr>
            <p:nvPr/>
          </p:nvSpPr>
          <p:spPr bwMode="gray">
            <a:xfrm>
              <a:off x="8448422" y="2225283"/>
              <a:ext cx="2153155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зрения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42" name="Рисунок 41" descr="https://mo-strelna.ru/upload_files/pomosh/2.png"/>
            <p:cNvPicPr/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0" t="0" r="73696" b="0"/>
            <a:stretch/>
          </p:blipFill>
          <p:spPr bwMode="auto">
            <a:xfrm>
              <a:off x="9184044" y="1773121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Прямоугольник 47"/>
          <p:cNvSpPr/>
          <p:nvPr/>
        </p:nvSpPr>
        <p:spPr bwMode="auto">
          <a:xfrm>
            <a:off x="3037222" y="5079183"/>
            <a:ext cx="852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093296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4" action="ppaction://hlinksldjump" tooltip="ppaction://hlinksldjumpslide3"/>
              </a:rPr>
              <a:t>К оглавлению</a:t>
            </a:r>
            <a:endParaRPr lang="en-US"/>
          </a:p>
        </p:txBody>
      </p:sp>
      <p:pic>
        <p:nvPicPr>
          <p:cNvPr id="3074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751984" y="127444"/>
            <a:ext cx="973651" cy="973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002710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государственное бюджетное профессиональное образовательное учреждение Самарской области "</a:t>
            </a:r>
            <a:r>
              <a:rPr lang="ru-RU" sz="2000"/>
              <a:t>Сызранский</a:t>
            </a:r>
            <a:r>
              <a:rPr lang="ru-RU" sz="2000"/>
              <a:t> политехнический колледж"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91344" y="6488668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Самарская область, город Сызрань, улица Гидротурбинная, дом 9 , тел.: +7 846 437-47-23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927649" y="1260971"/>
            <a:ext cx="8856219" cy="20390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967824" y="3503487"/>
            <a:ext cx="8775868" cy="129614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312807" y="3774508"/>
            <a:ext cx="757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grpSp>
        <p:nvGrpSpPr>
          <p:cNvPr id="28" name="Группа 24"/>
          <p:cNvGrpSpPr/>
          <p:nvPr/>
        </p:nvGrpSpPr>
        <p:grpSpPr bwMode="auto">
          <a:xfrm>
            <a:off x="314712" y="1312583"/>
            <a:ext cx="2345741" cy="1825154"/>
            <a:chOff x="3330087" y="1478958"/>
            <a:chExt cx="2345741" cy="182515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3" name="Рисунок 32" descr="https://pandia.ru/text/80/648/images/img3_126.jpg"/>
            <p:cNvPicPr/>
            <p:nvPr/>
          </p:nvPicPr>
          <p:blipFill>
            <a:blip r:embed="rId2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Прямоугольник 58"/>
          <p:cNvSpPr/>
          <p:nvPr/>
        </p:nvSpPr>
        <p:spPr bwMode="auto">
          <a:xfrm>
            <a:off x="3181590" y="1386930"/>
            <a:ext cx="8150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09.02.01 Компьютерные системы и комплексы 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4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09.02.07 Информационные системы и программирование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27.02.07 Управление качеством продукции, процессов и услуг 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(по отраслям)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3 года 10 месяцев</a:t>
            </a:r>
            <a:endParaRPr/>
          </a:p>
        </p:txBody>
      </p:sp>
      <p:sp>
        <p:nvSpPr>
          <p:cNvPr id="37" name="Нижний колонтитул 36"/>
          <p:cNvSpPr>
            <a:spLocks noGrp="1"/>
          </p:cNvSpPr>
          <p:nvPr>
            <p:ph type="ftr" sz="quarter" idx="10"/>
          </p:nvPr>
        </p:nvSpPr>
        <p:spPr bwMode="auto">
          <a:xfrm>
            <a:off x="9956800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3" action="ppaction://hlinksldjump" tooltip="ppaction://hlinksldjumpslide3"/>
              </a:rPr>
              <a:t>К оглавлению</a:t>
            </a:r>
            <a:endParaRPr lang="en-US"/>
          </a:p>
        </p:txBody>
      </p:sp>
      <p:pic>
        <p:nvPicPr>
          <p:cNvPr id="4098" name="Picture 2" descr="http://qrcoder.ru/code/?https%3A%2F%2Fspk.minobr63.ru%2Fpriem-v-college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920534" y="114872"/>
            <a:ext cx="1015831" cy="1015831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 bwMode="auto">
          <a:xfrm>
            <a:off x="332901" y="3002701"/>
            <a:ext cx="2327552" cy="1825154"/>
            <a:chOff x="2838100" y="1532086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0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>
            <a:blip r:embed="rId5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 bwMode="auto">
          <a:xfrm>
            <a:off x="335360" y="4653136"/>
            <a:ext cx="11408332" cy="1825200"/>
            <a:chOff x="335360" y="4653136"/>
            <a:chExt cx="11408332" cy="1825200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2927649" y="5070651"/>
              <a:ext cx="8816043" cy="127875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>
                <a:latin typeface="Arial Narrow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3170309" y="5363974"/>
              <a:ext cx="7704856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600">
                  <a:latin typeface="Arial Black"/>
                </a:rPr>
                <a:t>18466 Слесарь механосборочных работ</a:t>
              </a:r>
              <a:endParaRPr lang="ru-RU" sz="1600">
                <a:latin typeface="Arial Black"/>
              </a:endParaRPr>
            </a:p>
            <a:p>
              <a:pPr>
                <a:defRPr/>
              </a:pPr>
              <a:r>
                <a:rPr lang="ru-RU" sz="1600"/>
                <a:t>Образование: </a:t>
              </a:r>
              <a:r>
                <a:rPr lang="ru-RU" sz="1600"/>
                <a:t>требований к образованию нет, </a:t>
              </a:r>
              <a:r>
                <a:rPr lang="ru-RU" sz="1600"/>
                <a:t>Срок обучения: 1 год 10 </a:t>
              </a:r>
              <a:r>
                <a:rPr lang="ru-RU" sz="1600"/>
                <a:t>месяцев</a:t>
              </a:r>
              <a:endParaRPr lang="ru-RU" sz="1600"/>
            </a:p>
          </p:txBody>
        </p:sp>
        <p:grpSp>
          <p:nvGrpSpPr>
            <p:cNvPr id="41" name="Группа 30"/>
            <p:cNvGrpSpPr/>
            <p:nvPr/>
          </p:nvGrpSpPr>
          <p:grpSpPr bwMode="auto">
            <a:xfrm>
              <a:off x="335360" y="4653136"/>
              <a:ext cx="2129642" cy="1825200"/>
              <a:chOff x="3390776" y="1592499"/>
              <a:chExt cx="2129642" cy="1825200"/>
            </a:xfrm>
          </p:grpSpPr>
          <p:sp>
            <p:nvSpPr>
              <p:cNvPr id="42" name="Oval 14"/>
              <p:cNvSpPr>
                <a:spLocks noChangeArrowheads="1"/>
              </p:cNvSpPr>
              <p:nvPr/>
            </p:nvSpPr>
            <p:spPr bwMode="gray">
              <a:xfrm>
                <a:off x="3390776" y="2190706"/>
                <a:ext cx="431821" cy="7373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3" name="Group 28"/>
              <p:cNvGrpSpPr/>
              <p:nvPr/>
            </p:nvGrpSpPr>
            <p:grpSpPr bwMode="auto">
              <a:xfrm>
                <a:off x="3590818" y="1592499"/>
                <a:ext cx="1929600" cy="1825200"/>
                <a:chOff x="4166" y="1706"/>
                <a:chExt cx="1252" cy="1252"/>
              </a:xfrm>
            </p:grpSpPr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46275"/>
                        <a:invGamma val="0"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 val="0"/>
                        <a:tint val="34902"/>
                        <a:invGamm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Oval 3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shade val="79216"/>
                        <a:invGamma val="0"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Oval 32"/>
                <p:cNvSpPr>
                  <a:spLocks noChangeArrowheads="1"/>
                </p:cNvSpPr>
                <p:nvPr/>
              </p:nvSpPr>
              <p:spPr bwMode="gray">
                <a:xfrm>
                  <a:off x="4262" y="1706"/>
                  <a:ext cx="1033" cy="926"/>
                </a:xfrm>
                <a:prstGeom prst="ellipse">
                  <a:avLst/>
                </a:prstGeom>
                <a:gradFill>
                  <a:gsLst>
                    <a:gs pos="0">
                      <a:srgbClr val="D6E1E2">
                        <a:gamma val="0"/>
                        <a:tint val="0"/>
                        <a:invGamma val="0"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pic>
            <p:nvPicPr>
              <p:cNvPr id="45" name="Рисунок 44" descr="https://pandia.ru/text/80/648/images/img3_126.jpg"/>
              <p:cNvPicPr/>
              <p:nvPr/>
            </p:nvPicPr>
            <p:blipFill>
              <a:blip r:embed="rId6"/>
              <a:srcRect l="74911" t="0" r="0" b="0"/>
              <a:stretch/>
            </p:blipFill>
            <p:spPr bwMode="auto">
              <a:xfrm>
                <a:off x="4382259" y="1718346"/>
                <a:ext cx="473075" cy="481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gray">
              <a:xfrm>
                <a:off x="3894343" y="2180917"/>
                <a:ext cx="1476686" cy="101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Для лиц  с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нарушением </a:t>
                </a:r>
                <a:endParaRPr/>
              </a:p>
              <a:p>
                <a:pPr algn="ctr">
                  <a:defRPr/>
                </a:pPr>
                <a:r>
                  <a:rPr lang="ru-RU" sz="2000">
                    <a:solidFill>
                      <a:srgbClr val="000000"/>
                    </a:solidFill>
                    <a:latin typeface="Arial Narrow"/>
                  </a:rPr>
                  <a:t>интеллекта</a:t>
                </a:r>
                <a:endParaRPr lang="en-US" sz="20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ChangeArrowheads="1" noGrp="1"/>
          </p:cNvSpPr>
          <p:nvPr>
            <p:ph type="title"/>
          </p:nvPr>
        </p:nvSpPr>
        <p:spPr bwMode="auto">
          <a:xfrm>
            <a:off x="245332" y="200982"/>
            <a:ext cx="10603195" cy="900113"/>
          </a:xfrm>
        </p:spPr>
        <p:txBody>
          <a:bodyPr/>
          <a:lstStyle/>
          <a:p>
            <a:pPr algn="l">
              <a:defRPr/>
            </a:pPr>
            <a:r>
              <a:rPr lang="ru-RU" sz="2000"/>
              <a:t>г</a:t>
            </a:r>
            <a:r>
              <a:rPr lang="ru-RU" sz="2000"/>
              <a:t>осударственное автономное профессиональное образовательное учреждение Самарской области «Самарский колледж сервиса производственного оборудования имени Героя Российской Федерации </a:t>
            </a:r>
            <a:r>
              <a:rPr lang="ru-RU" sz="2000"/>
              <a:t>Е.В.Золотухина</a:t>
            </a:r>
            <a:r>
              <a:rPr lang="ru-RU" sz="2000"/>
              <a:t>»</a:t>
            </a:r>
            <a:endParaRPr lang="en-US" sz="200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33719" y="6419211"/>
            <a:ext cx="1137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г.Самара,ул.Советской</a:t>
            </a:r>
            <a:r>
              <a:rPr lang="ru-RU">
                <a:solidFill>
                  <a:schemeClr val="bg1">
                    <a:lumMod val="95000"/>
                  </a:schemeClr>
                </a:solidFill>
                <a:cs typeface="Arial"/>
              </a:rPr>
              <a:t> Армии,212, тел.: +7 846 926-31-12</a:t>
            </a:r>
            <a:endParaRPr lang="en-US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5951974" y="1599158"/>
            <a:ext cx="432048" cy="370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 bwMode="auto">
          <a:xfrm>
            <a:off x="2894900" y="1376959"/>
            <a:ext cx="8754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r>
              <a:rPr lang="ru-RU" sz="1600"/>
              <a:t> </a:t>
            </a:r>
            <a:endParaRPr/>
          </a:p>
          <a:p>
            <a:pPr>
              <a:defRPr/>
            </a:pPr>
            <a:endParaRPr lang="ru-RU" sz="1600" b="1">
              <a:latin typeface="+mj-lt"/>
            </a:endParaRPr>
          </a:p>
          <a:p>
            <a:pPr>
              <a:defRPr/>
            </a:pPr>
            <a:r>
              <a:rPr lang="ru-RU" sz="1600">
                <a:latin typeface="+mj-lt"/>
              </a:rPr>
              <a:t> </a:t>
            </a:r>
            <a:endParaRPr/>
          </a:p>
          <a:p>
            <a:pPr>
              <a:defRPr/>
            </a:pPr>
            <a:endParaRPr lang="ru-RU" sz="1600"/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855640" y="1485992"/>
            <a:ext cx="8856219" cy="161964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grpSp>
        <p:nvGrpSpPr>
          <p:cNvPr id="2" name="Группа 26"/>
          <p:cNvGrpSpPr/>
          <p:nvPr/>
        </p:nvGrpSpPr>
        <p:grpSpPr bwMode="auto">
          <a:xfrm>
            <a:off x="291393" y="1348757"/>
            <a:ext cx="2254696" cy="1825154"/>
            <a:chOff x="2838100" y="1507418"/>
            <a:chExt cx="2254696" cy="1825154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8"/>
            <p:cNvGrpSpPr/>
            <p:nvPr/>
          </p:nvGrpSpPr>
          <p:grpSpPr bwMode="auto">
            <a:xfrm>
              <a:off x="3062788" y="1507418"/>
              <a:ext cx="1929163" cy="1825154"/>
              <a:chOff x="4166" y="1706"/>
              <a:chExt cx="1252" cy="1252"/>
            </a:xfrm>
          </p:grpSpPr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1" name="Text Box 38"/>
            <p:cNvSpPr txBox="1">
              <a:spLocks noChangeArrowheads="1"/>
            </p:cNvSpPr>
            <p:nvPr/>
          </p:nvSpPr>
          <p:spPr bwMode="gray">
            <a:xfrm>
              <a:off x="3059867" y="2071877"/>
              <a:ext cx="2032929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слуха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32" name="Рисунок 31" descr="https://mo-strelna.ru/upload_files/pomosh/2.png"/>
            <p:cNvPicPr/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4380" t="0" r="50279" b="0"/>
            <a:stretch/>
          </p:blipFill>
          <p:spPr bwMode="auto">
            <a:xfrm>
              <a:off x="3716899" y="1572186"/>
              <a:ext cx="478790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2809871" y="3287266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998074" y="1647630"/>
            <a:ext cx="8520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13.01.10 Электромонтер по ремонту и обслуживанию электрооборудования (по отраслям)</a:t>
            </a:r>
            <a:endParaRPr lang="ru-RU" sz="1600">
              <a:latin typeface="Arial Black"/>
            </a:endParaRPr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  <a:p>
            <a:pPr>
              <a:defRPr/>
            </a:pPr>
            <a:endParaRPr lang="ru-RU" sz="1600"/>
          </a:p>
        </p:txBody>
      </p:sp>
      <p:grpSp>
        <p:nvGrpSpPr>
          <p:cNvPr id="5" name="Группа 24"/>
          <p:cNvGrpSpPr/>
          <p:nvPr/>
        </p:nvGrpSpPr>
        <p:grpSpPr bwMode="auto">
          <a:xfrm>
            <a:off x="260380" y="2918601"/>
            <a:ext cx="2345741" cy="1825154"/>
            <a:chOff x="3330087" y="1478958"/>
            <a:chExt cx="2345741" cy="1825154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3330087" y="2061571"/>
              <a:ext cx="431821" cy="73739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8"/>
            <p:cNvGrpSpPr/>
            <p:nvPr/>
          </p:nvGrpSpPr>
          <p:grpSpPr bwMode="auto">
            <a:xfrm>
              <a:off x="3557860" y="1478958"/>
              <a:ext cx="1929163" cy="1825154"/>
              <a:chOff x="4166" y="1706"/>
              <a:chExt cx="1252" cy="1252"/>
            </a:xfrm>
          </p:grpSpPr>
          <p:sp>
            <p:nvSpPr>
              <p:cNvPr id="24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gray">
            <a:xfrm>
              <a:off x="3468171" y="2050527"/>
              <a:ext cx="2207657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(нижние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23" name="Рисунок 22" descr="https://pandia.ru/text/80/648/images/img3_126.jpg"/>
            <p:cNvPicPr/>
            <p:nvPr/>
          </p:nvPicPr>
          <p:blipFill>
            <a:blip r:embed="rId3"/>
            <a:srcRect l="24864" t="0" r="50102" b="1504"/>
            <a:stretch/>
          </p:blipFill>
          <p:spPr bwMode="auto">
            <a:xfrm>
              <a:off x="4283045" y="1594432"/>
              <a:ext cx="478790" cy="4819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Прямоугольник 29"/>
          <p:cNvSpPr/>
          <p:nvPr/>
        </p:nvSpPr>
        <p:spPr bwMode="auto">
          <a:xfrm>
            <a:off x="2985444" y="3429821"/>
            <a:ext cx="8680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</a:t>
            </a:r>
            <a:r>
              <a:rPr lang="ru-RU" sz="1600"/>
              <a:t>месяцев</a:t>
            </a:r>
            <a:endParaRPr/>
          </a:p>
        </p:txBody>
      </p:sp>
      <p:pic>
        <p:nvPicPr>
          <p:cNvPr id="8194" name="Picture 2" descr="http://qrcoder.ru/code/?http%3A%2F%2Fwww.stspo.ru%2F&amp;4&amp;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673092" y="240291"/>
            <a:ext cx="853199" cy="853200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 bwMode="auto">
          <a:xfrm>
            <a:off x="374833" y="4544117"/>
            <a:ext cx="2327552" cy="1825154"/>
            <a:chOff x="2838100" y="1532086"/>
            <a:chExt cx="2327552" cy="1825154"/>
          </a:xfrm>
        </p:grpSpPr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2838100" y="2098679"/>
              <a:ext cx="431821" cy="73739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0" name="Group 18"/>
            <p:cNvGrpSpPr/>
            <p:nvPr/>
          </p:nvGrpSpPr>
          <p:grpSpPr bwMode="auto">
            <a:xfrm>
              <a:off x="3034001" y="1532086"/>
              <a:ext cx="1929163" cy="1825154"/>
              <a:chOff x="4166" y="1706"/>
              <a:chExt cx="1252" cy="1252"/>
            </a:xfrm>
          </p:grpSpPr>
          <p:sp>
            <p:nvSpPr>
              <p:cNvPr id="53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46275"/>
                      <a:invGamma val="0"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 val="0"/>
                      <a:tint val="34902"/>
                      <a:invGamm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shade val="79216"/>
                      <a:invGamma val="0"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gamma val="0"/>
                      <a:tint val="0"/>
                      <a:invGamma val="0"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" name="Text Box 38"/>
            <p:cNvSpPr txBox="1">
              <a:spLocks noChangeArrowheads="1"/>
            </p:cNvSpPr>
            <p:nvPr/>
          </p:nvSpPr>
          <p:spPr bwMode="gray">
            <a:xfrm>
              <a:off x="2879449" y="2074073"/>
              <a:ext cx="2286203" cy="1015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Для лиц  с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нарушением ОДА</a:t>
              </a:r>
              <a:endParaRPr/>
            </a:p>
            <a:p>
              <a:pPr algn="ctr">
                <a:defRPr/>
              </a:pPr>
              <a:r>
                <a:rPr lang="ru-RU" sz="2000">
                  <a:solidFill>
                    <a:srgbClr val="000000"/>
                  </a:solidFill>
                  <a:latin typeface="Arial Narrow"/>
                </a:rPr>
                <a:t>(верхние конечности)</a:t>
              </a:r>
              <a:endParaRPr lang="en-US" sz="2000">
                <a:solidFill>
                  <a:srgbClr val="000000"/>
                </a:solidFill>
                <a:latin typeface="Arial Narrow"/>
              </a:endParaRPr>
            </a:p>
          </p:txBody>
        </p:sp>
        <p:pic>
          <p:nvPicPr>
            <p:cNvPr id="52" name="Рисунок 51" descr="https://pandia.ru/text/80/648/images/img3_126.jpg"/>
            <p:cNvPicPr/>
            <p:nvPr/>
          </p:nvPicPr>
          <p:blipFill>
            <a:blip r:embed="rId5"/>
            <a:srcRect l="49406" t="0" r="24927" b="0"/>
            <a:stretch/>
          </p:blipFill>
          <p:spPr bwMode="auto">
            <a:xfrm>
              <a:off x="3731040" y="1602689"/>
              <a:ext cx="485775" cy="4838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2807164" y="4792504"/>
            <a:ext cx="8856219" cy="10555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50222" y="5005688"/>
            <a:ext cx="8580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Black"/>
              </a:rPr>
              <a:t>46.02.01 Документационное обеспечение управления и архивоведение</a:t>
            </a:r>
            <a:endParaRPr/>
          </a:p>
          <a:p>
            <a:pPr>
              <a:defRPr/>
            </a:pPr>
            <a:r>
              <a:rPr lang="ru-RU" sz="1600"/>
              <a:t>Образование: 9 классов  Срок обучения: 2 года 10 месяцев</a:t>
            </a:r>
            <a:endParaRPr/>
          </a:p>
        </p:txBody>
      </p:sp>
      <p:sp>
        <p:nvSpPr>
          <p:cNvPr id="41" name="Нижний колонтитул 40"/>
          <p:cNvSpPr>
            <a:spLocks noGrp="1"/>
          </p:cNvSpPr>
          <p:nvPr>
            <p:ph type="ftr" sz="quarter" idx="10"/>
          </p:nvPr>
        </p:nvSpPr>
        <p:spPr bwMode="auto">
          <a:xfrm>
            <a:off x="9768408" y="6021288"/>
            <a:ext cx="2235200" cy="320675"/>
          </a:xfrm>
        </p:spPr>
        <p:txBody>
          <a:bodyPr/>
          <a:lstStyle/>
          <a:p>
            <a:pPr>
              <a:defRPr/>
            </a:pPr>
            <a:r>
              <a:rPr lang="ru-RU" u="sng">
                <a:hlinkClick r:id="rId6" action="ppaction://hlinksldjump" tooltip="ppaction://hlinksldjumpslide3"/>
              </a:rPr>
              <a:t>К оглавлению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mple">
  <a:themeElements>
    <a:clrScheme name="Другая 8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0A1D42"/>
      </a:hlink>
      <a:folHlink>
        <a:srgbClr val="0E2859"/>
      </a:folHlink>
    </a:clrScheme>
    <a:fontScheme name="sample">
      <a:majorFont>
        <a:latin typeface="Arial"/>
        <a:ea typeface="Arial"/>
        <a:cs typeface="Arial"/>
      </a:majorFont>
      <a:minorFont>
        <a:latin typeface="Verdan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cdb2004c006l</Template>
  <TotalTime>0</TotalTime>
  <Words>0</Words>
  <Application>Р7-Офис/7.2.2.36</Application>
  <DocSecurity>0</DocSecurity>
  <PresentationFormat>Широкоэкранный</PresentationFormat>
  <Paragraphs>0</Paragraphs>
  <Slides>139</Slides>
  <Notes>139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 для инвалидов и лиц с ОВЗ  в Самарской области</dc:title>
  <dc:subject/>
  <dc:creator/>
  <cp:keywords/>
  <dc:description/>
  <dc:identifier/>
  <dc:language/>
  <cp:lastModifiedBy/>
  <cp:revision>514</cp:revision>
  <dcterms:created xsi:type="dcterms:W3CDTF">2022-03-23T12:23:56Z</dcterms:created>
  <dcterms:modified xsi:type="dcterms:W3CDTF">2023-05-14T21:02:00Z</dcterms:modified>
  <cp:category/>
  <cp:contentStatus/>
  <cp:version/>
</cp:coreProperties>
</file>